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7"/>
  </p:notesMasterIdLst>
  <p:handoutMasterIdLst>
    <p:handoutMasterId r:id="rId68"/>
  </p:handoutMasterIdLst>
  <p:sldIdLst>
    <p:sldId id="283" r:id="rId2"/>
    <p:sldId id="259" r:id="rId3"/>
    <p:sldId id="464" r:id="rId4"/>
    <p:sldId id="463" r:id="rId5"/>
    <p:sldId id="465" r:id="rId6"/>
    <p:sldId id="466" r:id="rId7"/>
    <p:sldId id="467" r:id="rId8"/>
    <p:sldId id="468" r:id="rId9"/>
    <p:sldId id="469" r:id="rId10"/>
    <p:sldId id="475" r:id="rId11"/>
    <p:sldId id="476" r:id="rId12"/>
    <p:sldId id="474" r:id="rId13"/>
    <p:sldId id="471" r:id="rId14"/>
    <p:sldId id="470" r:id="rId15"/>
    <p:sldId id="473" r:id="rId16"/>
    <p:sldId id="310" r:id="rId17"/>
    <p:sldId id="450" r:id="rId18"/>
    <p:sldId id="289" r:id="rId19"/>
    <p:sldId id="311" r:id="rId20"/>
    <p:sldId id="451" r:id="rId21"/>
    <p:sldId id="444" r:id="rId22"/>
    <p:sldId id="445" r:id="rId23"/>
    <p:sldId id="446" r:id="rId24"/>
    <p:sldId id="447" r:id="rId25"/>
    <p:sldId id="312" r:id="rId26"/>
    <p:sldId id="399" r:id="rId27"/>
    <p:sldId id="409" r:id="rId28"/>
    <p:sldId id="410" r:id="rId29"/>
    <p:sldId id="417" r:id="rId30"/>
    <p:sldId id="418" r:id="rId31"/>
    <p:sldId id="420" r:id="rId32"/>
    <p:sldId id="421" r:id="rId33"/>
    <p:sldId id="424" r:id="rId34"/>
    <p:sldId id="425" r:id="rId35"/>
    <p:sldId id="436" r:id="rId36"/>
    <p:sldId id="318" r:id="rId37"/>
    <p:sldId id="319" r:id="rId38"/>
    <p:sldId id="338" r:id="rId39"/>
    <p:sldId id="339" r:id="rId40"/>
    <p:sldId id="341" r:id="rId41"/>
    <p:sldId id="342" r:id="rId42"/>
    <p:sldId id="345" r:id="rId43"/>
    <p:sldId id="348" r:id="rId44"/>
    <p:sldId id="349" r:id="rId45"/>
    <p:sldId id="350" r:id="rId46"/>
    <p:sldId id="351" r:id="rId47"/>
    <p:sldId id="352" r:id="rId48"/>
    <p:sldId id="353" r:id="rId49"/>
    <p:sldId id="477" r:id="rId50"/>
    <p:sldId id="365" r:id="rId51"/>
    <p:sldId id="366" r:id="rId52"/>
    <p:sldId id="402" r:id="rId53"/>
    <p:sldId id="403" r:id="rId54"/>
    <p:sldId id="404" r:id="rId55"/>
    <p:sldId id="405" r:id="rId56"/>
    <p:sldId id="406" r:id="rId57"/>
    <p:sldId id="407" r:id="rId58"/>
    <p:sldId id="400" r:id="rId59"/>
    <p:sldId id="458" r:id="rId60"/>
    <p:sldId id="369" r:id="rId61"/>
    <p:sldId id="371" r:id="rId62"/>
    <p:sldId id="372" r:id="rId63"/>
    <p:sldId id="373" r:id="rId64"/>
    <p:sldId id="374" r:id="rId65"/>
    <p:sldId id="278" r:id="rId66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5CC"/>
    <a:srgbClr val="BCD1E9"/>
    <a:srgbClr val="8EB1D4"/>
    <a:srgbClr val="6E95B2"/>
    <a:srgbClr val="50758D"/>
    <a:srgbClr val="B9D2D1"/>
    <a:srgbClr val="91BDBC"/>
    <a:srgbClr val="559D97"/>
    <a:srgbClr val="47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5" d="100"/>
          <a:sy n="75" d="100"/>
        </p:scale>
        <p:origin x="-173" y="294"/>
      </p:cViewPr>
      <p:guideLst>
        <p:guide orient="horz" pos="2296"/>
        <p:guide orient="horz" pos="2387"/>
        <p:guide orient="horz" pos="799"/>
        <p:guide orient="horz" pos="595"/>
        <p:guide orient="horz" pos="164"/>
        <p:guide orient="horz" pos="3838"/>
        <p:guide pos="2835"/>
        <p:guide pos="181"/>
        <p:guide pos="5602"/>
        <p:guide pos="5511"/>
        <p:guide pos="2948"/>
        <p:guide pos="1565"/>
        <p:guide pos="1451"/>
        <p:guide pos="4218"/>
        <p:guide pos="43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4F1539-A67C-4652-9595-4EE7DD4D6CCE}" type="datetimeFigureOut">
              <a:rPr lang="en-GB"/>
              <a:pPr/>
              <a:t>06/05/2016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BEDBC7-365D-4829-B3FE-118CFF39D73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32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513A47-0895-4B11-B511-96FD4796E1BD}" type="datetimeFigureOut">
              <a:rPr lang="en-GB"/>
              <a:pPr/>
              <a:t>06/05/2016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40F1E8-3697-4262-9F00-F946C110FFA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5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9864F-63DC-460C-B3F2-D7ED68A8655B}" type="slidenum">
              <a:rPr lang="en-GB" altLang="es-E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s-E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4</a:t>
            </a:r>
            <a:endParaRPr lang="de-CH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4919F4-A6D8-4BFC-91AF-039F074E3C63}" type="slidenum">
              <a:rPr lang="en-GB" altLang="es-E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s-E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13</a:t>
            </a:r>
            <a:endParaRPr lang="de-CH" altLang="es-ES" smtClean="0"/>
          </a:p>
          <a:p>
            <a:pPr eaLnBrk="1" hangingPunct="1"/>
            <a:endParaRPr lang="de-CH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E440BE-E77B-4518-8A41-AB40DDA46D27}" type="slidenum">
              <a:rPr lang="en-GB" altLang="es-E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12</a:t>
            </a:r>
            <a:endParaRPr lang="de-CH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1EECC6-0B64-4C5C-9EF6-11A2C3F2DC3A}" type="slidenum">
              <a:rPr lang="en-GB" altLang="es-E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s-E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46125"/>
            <a:ext cx="4956175" cy="37179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713289"/>
            <a:ext cx="5029635" cy="44672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4538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6175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3375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62163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9363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6563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33763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90963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defTabSz="914400" eaLnBrk="1" hangingPunct="1"/>
            <a:fld id="{627D58A5-9DE1-4A02-8888-38503669FF26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 defTabSz="914400" eaLnBrk="1" hangingPunct="1"/>
              <a:t>27</a:t>
            </a:fld>
            <a:endParaRPr lang="en-US" alt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fld id="{A01D0C85-BBC8-419C-8306-6697CA2A2AAD}" type="slidenum">
              <a:rPr lang="en-GB" altLang="es-ES" sz="1300" smtClean="0">
                <a:latin typeface="Arial" charset="0"/>
              </a:rPr>
              <a:pPr eaLnBrk="1" hangingPunct="1"/>
              <a:t>39</a:t>
            </a:fld>
            <a:endParaRPr lang="en-GB" altLang="es-ES" sz="1300" smtClean="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44538"/>
            <a:ext cx="4960938" cy="372268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4876"/>
            <a:ext cx="5029200" cy="4467225"/>
          </a:xfrm>
          <a:noFill/>
        </p:spPr>
        <p:txBody>
          <a:bodyPr/>
          <a:lstStyle/>
          <a:p>
            <a:endParaRPr lang="nl-NL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9525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952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fld id="{E4CE39DA-3AA5-4A47-A838-519A7EEF7B74}" type="slidenum">
              <a:rPr lang="en-GB" altLang="es-ES" sz="1300" smtClean="0">
                <a:latin typeface="Arial" charset="0"/>
              </a:rPr>
              <a:pPr eaLnBrk="1" hangingPunct="1"/>
              <a:t>51</a:t>
            </a:fld>
            <a:endParaRPr lang="en-GB" altLang="es-ES" sz="1300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44538"/>
            <a:ext cx="4960938" cy="372268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4876"/>
            <a:ext cx="5029200" cy="4467225"/>
          </a:xfrm>
          <a:noFill/>
        </p:spPr>
        <p:txBody>
          <a:bodyPr/>
          <a:lstStyle/>
          <a:p>
            <a:endParaRPr lang="nl-NL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0F1E8-3697-4262-9F00-F946C110FFA0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2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95CD4-6D98-40CD-A8A8-E5D0770A3AF7}" type="slidenum">
              <a:rPr lang="en-GB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s-E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744538"/>
            <a:ext cx="5375275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6</a:t>
            </a:r>
            <a:endParaRPr lang="de-CH" altLang="es-ES" b="1" smtClean="0"/>
          </a:p>
          <a:p>
            <a:pPr eaLnBrk="1" hangingPunct="1"/>
            <a:endParaRPr lang="de-CH" altLang="es-ES" b="1" smtClean="0"/>
          </a:p>
          <a:p>
            <a:pPr eaLnBrk="1" hangingPunct="1"/>
            <a:r>
              <a:rPr lang="de-CH" altLang="es-ES" b="1" smtClean="0"/>
              <a:t>CML:</a:t>
            </a:r>
            <a:r>
              <a:rPr lang="de-CH" altLang="es-ES" smtClean="0"/>
              <a:t> Instititute of Environmental Sciences of University of Leiden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altLang="es-ES" smtClean="0">
                <a:sym typeface="Wingdings" pitchFamily="2" charset="2"/>
              </a:rPr>
              <a:t>--&gt; Most common LCA methodology worldwide</a:t>
            </a:r>
          </a:p>
          <a:p>
            <a:pPr eaLnBrk="1" hangingPunct="1">
              <a:buFont typeface="Wingdings" pitchFamily="2" charset="2"/>
              <a:buChar char="à"/>
            </a:pPr>
            <a:endParaRPr lang="de-CH" altLang="es-ES" smtClean="0"/>
          </a:p>
          <a:p>
            <a:pPr eaLnBrk="1" hangingPunct="1"/>
            <a:r>
              <a:rPr lang="de-CH" altLang="es-ES" b="1" smtClean="0"/>
              <a:t>EN 15804:</a:t>
            </a:r>
            <a:r>
              <a:rPr lang="de-CH" altLang="es-ES" smtClean="0"/>
              <a:t> Sustainability of construction works - Environmental product declarations - Core rules for the product category of construction products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1A847-D862-49C2-83B8-FD134135E0E6}" type="slidenum">
              <a:rPr lang="en-GB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s-E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4</a:t>
            </a:r>
            <a:endParaRPr lang="de-CH" altLang="es-E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928D3D-084D-4859-B358-0789D79E9C00}" type="slidenum">
              <a:rPr lang="en-GB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s-E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4</a:t>
            </a:r>
            <a:endParaRPr lang="de-CH" altLang="es-E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AB5206-A6E3-449F-9643-4471DE49A5A8}" type="slidenum">
              <a:rPr lang="en-GB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s-E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5</a:t>
            </a:r>
            <a:endParaRPr lang="de-CH" altLang="es-E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229635-D952-4488-B076-CA3F84B2A515}" type="slidenum">
              <a:rPr lang="en-GB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s-E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5</a:t>
            </a:r>
            <a:endParaRPr lang="de-CH" altLang="es-E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4919F4-A6D8-4BFC-91AF-039F074E3C63}" type="slidenum">
              <a:rPr lang="en-GB" altLang="es-E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s-E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13</a:t>
            </a:r>
            <a:endParaRPr lang="de-CH" altLang="es-ES" smtClean="0"/>
          </a:p>
          <a:p>
            <a:pPr eaLnBrk="1" hangingPunct="1"/>
            <a:endParaRPr lang="de-CH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4919F4-A6D8-4BFC-91AF-039F074E3C63}" type="slidenum">
              <a:rPr lang="en-GB" altLang="es-E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s-E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13</a:t>
            </a:r>
            <a:endParaRPr lang="de-CH" altLang="es-ES" smtClean="0"/>
          </a:p>
          <a:p>
            <a:pPr eaLnBrk="1" hangingPunct="1"/>
            <a:endParaRPr lang="de-CH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4919F4-A6D8-4BFC-91AF-039F074E3C63}" type="slidenum">
              <a:rPr lang="en-GB" altLang="es-E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s-E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Sustainability Competence Brochure Roofing </a:t>
            </a:r>
            <a:r>
              <a:rPr lang="en-GB" altLang="es-ES" smtClean="0">
                <a:sym typeface="Wingdings" pitchFamily="2" charset="2"/>
              </a:rPr>
              <a:t> page 13</a:t>
            </a:r>
            <a:endParaRPr lang="de-CH" altLang="es-ES" smtClean="0"/>
          </a:p>
          <a:p>
            <a:pPr eaLnBrk="1" hangingPunct="1"/>
            <a:endParaRPr lang="de-CH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solidFill>
          <a:srgbClr val="F5B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6134" y="260648"/>
            <a:ext cx="8606346" cy="2664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524" y="3596704"/>
            <a:ext cx="860495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en-US" noProof="0" dirty="0" smtClean="0"/>
              <a:t>Subtitle of the presentation</a:t>
            </a:r>
          </a:p>
        </p:txBody>
      </p:sp>
      <p:pic>
        <p:nvPicPr>
          <p:cNvPr id="39938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3032956"/>
            <a:ext cx="8604956" cy="5309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600" cap="all" baseline="0"/>
            </a:lvl1pPr>
          </a:lstStyle>
          <a:p>
            <a:r>
              <a:rPr lang="en-US" noProof="0" dirty="0" smtClean="0"/>
              <a:t>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57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6413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Insert </a:t>
            </a:r>
            <a:r>
              <a:rPr lang="en-US" noProof="0" dirty="0" smtClean="0"/>
              <a:t>Background</a:t>
            </a:r>
            <a:r>
              <a:rPr lang="de-DE" noProof="0" dirty="0" smtClean="0"/>
              <a:t>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524" y="3573463"/>
            <a:ext cx="8604956" cy="1800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cap="all" baseline="0"/>
            </a:lvl1pPr>
          </a:lstStyle>
          <a:p>
            <a:pPr lvl="0"/>
            <a:r>
              <a:rPr lang="en-US" noProof="0" dirty="0" smtClean="0"/>
              <a:t>Subtitle of the dividing slide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1376772"/>
            <a:ext cx="8604956" cy="20431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600" cap="all" baseline="0"/>
            </a:lvl1pPr>
          </a:lstStyle>
          <a:p>
            <a:r>
              <a:rPr lang="en-US" noProof="0" smtClean="0"/>
              <a:t>Dividing slide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998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287524" y="1268760"/>
            <a:ext cx="4212468" cy="2376141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1E4C30-3911-4D5A-B5CC-AD0BB36E4551}" type="datetime4">
              <a:rPr lang="en-US" smtClean="0"/>
              <a:t>May 6, 2016</a:t>
            </a:fld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501C1F1C-A74A-4CF0-8601-ECA3AD0BBB8A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8" hasCustomPrompt="1"/>
          </p:nvPr>
        </p:nvSpPr>
        <p:spPr>
          <a:xfrm>
            <a:off x="4677532" y="1261964"/>
            <a:ext cx="4212468" cy="2376141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288095" y="3780818"/>
            <a:ext cx="4212468" cy="2312007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sp>
        <p:nvSpPr>
          <p:cNvPr id="17" name="Inhaltsplatzhalter 2"/>
          <p:cNvSpPr>
            <a:spLocks noGrp="1"/>
          </p:cNvSpPr>
          <p:nvPr>
            <p:ph sz="quarter" idx="20" hasCustomPrompt="1"/>
          </p:nvPr>
        </p:nvSpPr>
        <p:spPr>
          <a:xfrm>
            <a:off x="4669731" y="3773390"/>
            <a:ext cx="4212468" cy="231943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pic>
        <p:nvPicPr>
          <p:cNvPr id="14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287524" y="1268760"/>
            <a:ext cx="4212468" cy="482453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>
                <a:latin typeface="Calibri" pitchFamily="34" charset="0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2000" kern="100">
                <a:latin typeface="Calibri" pitchFamily="34" charset="0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689B0293-15B6-4B7A-8A96-312AE7DF1C07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4679950" y="1268413"/>
            <a:ext cx="4210050" cy="482453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>
                <a:latin typeface="Calibri" pitchFamily="34" charset="0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2000" kern="100">
                <a:latin typeface="Calibri" pitchFamily="34" charset="0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pic>
        <p:nvPicPr>
          <p:cNvPr id="11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287524" y="1268351"/>
            <a:ext cx="2015940" cy="237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3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B2D92C-9848-4C1F-8488-4930BF2EDCAC}" type="datetime4">
              <a:rPr lang="en-US" smtClean="0"/>
              <a:t>May 6, 2016</a:t>
            </a:fld>
            <a:endParaRPr lang="en-US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24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BE9F1F0C-681D-4BA4-8354-34E5B8075406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6" hasCustomPrompt="1"/>
          </p:nvPr>
        </p:nvSpPr>
        <p:spPr>
          <a:xfrm>
            <a:off x="2484438" y="1268351"/>
            <a:ext cx="2015940" cy="237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quarter" idx="27" hasCustomPrompt="1"/>
          </p:nvPr>
        </p:nvSpPr>
        <p:spPr>
          <a:xfrm>
            <a:off x="4680135" y="1268351"/>
            <a:ext cx="2015940" cy="237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quarter" idx="28" hasCustomPrompt="1"/>
          </p:nvPr>
        </p:nvSpPr>
        <p:spPr>
          <a:xfrm>
            <a:off x="6877235" y="1268624"/>
            <a:ext cx="2015940" cy="2376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quarter" idx="29" hasCustomPrompt="1"/>
          </p:nvPr>
        </p:nvSpPr>
        <p:spPr>
          <a:xfrm>
            <a:off x="288900" y="3793370"/>
            <a:ext cx="2015940" cy="2299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24" name="Inhaltsplatzhalter 3"/>
          <p:cNvSpPr>
            <a:spLocks noGrp="1"/>
          </p:cNvSpPr>
          <p:nvPr>
            <p:ph sz="quarter" idx="30" hasCustomPrompt="1"/>
          </p:nvPr>
        </p:nvSpPr>
        <p:spPr>
          <a:xfrm>
            <a:off x="2484623" y="3777954"/>
            <a:ext cx="2015940" cy="2314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sz="quarter" idx="31" hasCustomPrompt="1"/>
          </p:nvPr>
        </p:nvSpPr>
        <p:spPr>
          <a:xfrm>
            <a:off x="4679417" y="3777556"/>
            <a:ext cx="2015940" cy="2315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2" hasCustomPrompt="1"/>
          </p:nvPr>
        </p:nvSpPr>
        <p:spPr>
          <a:xfrm>
            <a:off x="6877235" y="3778698"/>
            <a:ext cx="2015940" cy="2314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pic>
        <p:nvPicPr>
          <p:cNvPr id="15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0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>
                <a:noFill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dirty="0" smtClean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BB43AF-F723-491C-987F-DD194E2E1489}" type="datetime4">
              <a:rPr lang="en-US" smtClean="0"/>
              <a:t>May 6, 2016</a:t>
            </a:fld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8CEE3158-A352-44DB-B32E-412B774B11C9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3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6876255" y="1268760"/>
            <a:ext cx="2016919" cy="482453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400" kern="100" baseline="0">
                <a:latin typeface="Calibri" pitchFamily="34" charset="0"/>
              </a:defRPr>
            </a:lvl1pPr>
            <a:lvl2pPr marL="360000" indent="-18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Calibri" pitchFamily="34" charset="0"/>
              </a:defRPr>
            </a:lvl2pPr>
            <a:lvl3pPr marL="540000" indent="-18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Calibri" pitchFamily="34" charset="0"/>
              </a:defRPr>
            </a:lvl3pPr>
            <a:lvl4pPr marL="720000" indent="-18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400" kern="100">
                <a:latin typeface="Calibri" pitchFamily="34" charset="0"/>
              </a:defRPr>
            </a:lvl4pPr>
            <a:lvl5pPr marL="900000" indent="-180000">
              <a:spcBef>
                <a:spcPts val="240"/>
              </a:spcBef>
              <a:buClr>
                <a:schemeClr val="bg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E45272-E921-451E-A097-20ED4ABAD759}" type="datetime4">
              <a:rPr lang="en-US" smtClean="0"/>
              <a:t>May 6, 2016</a:t>
            </a:fld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8D3246F-62CF-4F03-83E6-A9066EECC0F0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287523" y="1268760"/>
            <a:ext cx="6408551" cy="482453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>
                <a:latin typeface="Calibri" pitchFamily="34" charset="0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2000" kern="100">
                <a:latin typeface="Calibri" pitchFamily="34" charset="0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  <a:endParaRPr lang="en-US" noProof="0" dirty="0"/>
          </a:p>
        </p:txBody>
      </p:sp>
      <p:pic>
        <p:nvPicPr>
          <p:cNvPr id="11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0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F5B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286134" y="260648"/>
            <a:ext cx="8606346" cy="2664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524" y="3042481"/>
            <a:ext cx="8604956" cy="50413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3600" cap="all" smtClean="0"/>
            </a:lvl1pPr>
          </a:lstStyle>
          <a:p>
            <a:pPr lvl="0"/>
            <a:r>
              <a:rPr lang="en-US" noProof="0" dirty="0" smtClean="0"/>
              <a:t>Thank you for your attention</a:t>
            </a:r>
          </a:p>
        </p:txBody>
      </p:sp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1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286134" y="260648"/>
            <a:ext cx="8606346" cy="2664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524" y="3042481"/>
            <a:ext cx="8604956" cy="50413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3600" cap="all" smtClean="0"/>
            </a:lvl1pPr>
          </a:lstStyle>
          <a:p>
            <a:pPr lvl="0"/>
            <a:r>
              <a:rPr lang="en-US" noProof="0" smtClean="0"/>
              <a:t>Thank you for your attention</a:t>
            </a:r>
          </a:p>
        </p:txBody>
      </p:sp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4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1900" cy="4114800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771900" cy="4114800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fld id="{659E1225-0C38-404E-B5A6-66D675C434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4073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fld id="{8C65387C-B5FE-4416-8ADC-221434F5A36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26672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6134" y="260648"/>
            <a:ext cx="8606346" cy="2664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524" y="3596704"/>
            <a:ext cx="860495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en-US" noProof="0" dirty="0" smtClean="0"/>
              <a:t>Subtitle of the presentation</a:t>
            </a:r>
          </a:p>
        </p:txBody>
      </p:sp>
      <p:pic>
        <p:nvPicPr>
          <p:cNvPr id="39938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3032956"/>
            <a:ext cx="8604956" cy="5309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600" cap="all" baseline="0"/>
            </a:lvl1pPr>
          </a:lstStyle>
          <a:p>
            <a:r>
              <a:rPr lang="en-US" noProof="0" dirty="0" smtClean="0"/>
              <a:t>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54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fld id="{6C249343-85A6-4CB5-A09C-BBF8F47912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78489"/>
      </p:ext>
    </p:extLst>
  </p:cSld>
  <p:clrMapOvr>
    <a:masterClrMapping/>
  </p:clrMapOvr>
  <p:transition spd="med" advClick="0" advTm="14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fld id="{2F24E912-1831-4392-B2B7-9E217744B5B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98571"/>
      </p:ext>
    </p:extLst>
  </p:cSld>
  <p:clrMapOvr>
    <a:masterClrMapping/>
  </p:clrMapOvr>
  <p:transition spd="med" advClick="0" advTm="14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98551" y="1195388"/>
            <a:ext cx="3608388" cy="4443413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9339" y="1195388"/>
            <a:ext cx="3609975" cy="4443413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fld id="{5123743F-8E61-48CE-B1C0-3E78FEEA9335}" type="slidenum">
              <a:rPr lang="en-US" altLang="en-US"/>
              <a:pPr>
                <a:defRPr/>
              </a:pPr>
              <a:t>‹Nº›</a:t>
            </a:fld>
            <a:endParaRPr lang="en-US" altLang="en-US" sz="2300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137160" tIns="68580" rIns="137160" bIns="6858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522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416" y="115888"/>
            <a:ext cx="7807569" cy="6477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0777" y="1"/>
            <a:ext cx="583223" cy="436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D11B-1A4E-4BE6-B14C-1AAF4458C3E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0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bg>
      <p:bgPr>
        <a:solidFill>
          <a:srgbClr val="F5B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287524" y="260648"/>
            <a:ext cx="8604956" cy="3960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524" y="4921696"/>
            <a:ext cx="6516688" cy="1080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en-US" noProof="0" dirty="0" smtClean="0"/>
              <a:t>Subtitle of the presentation</a:t>
            </a:r>
          </a:p>
        </p:txBody>
      </p:sp>
      <p:pic>
        <p:nvPicPr>
          <p:cNvPr id="6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4338228"/>
            <a:ext cx="8604956" cy="5309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600" cap="all" baseline="0"/>
            </a:lvl1pPr>
          </a:lstStyle>
          <a:p>
            <a:r>
              <a:rPr lang="en-US" noProof="0" dirty="0" smtClean="0"/>
              <a:t>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93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287524" y="260648"/>
            <a:ext cx="8604956" cy="3960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524" y="4921696"/>
            <a:ext cx="6516688" cy="1080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en-US" noProof="0" dirty="0" smtClean="0"/>
              <a:t>Subtitle of the presentation</a:t>
            </a:r>
          </a:p>
        </p:txBody>
      </p:sp>
      <p:pic>
        <p:nvPicPr>
          <p:cNvPr id="6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4338228"/>
            <a:ext cx="8604956" cy="5309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600" cap="all" baseline="0"/>
            </a:lvl1pPr>
          </a:lstStyle>
          <a:p>
            <a:r>
              <a:rPr lang="en-US" noProof="0" dirty="0" smtClean="0"/>
              <a:t>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658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Divider">
    <p:bg>
      <p:bgPr>
        <a:solidFill>
          <a:srgbClr val="F5B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524" y="3519702"/>
            <a:ext cx="8604956" cy="1800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cap="all" baseline="0"/>
            </a:lvl1pPr>
          </a:lstStyle>
          <a:p>
            <a:pPr lvl="0"/>
            <a:r>
              <a:rPr lang="en-US" noProof="0" dirty="0" smtClean="0"/>
              <a:t>Subtitle of the presentation</a:t>
            </a:r>
          </a:p>
        </p:txBody>
      </p:sp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1376772"/>
            <a:ext cx="8604956" cy="20522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3600" cap="all" baseline="0"/>
            </a:lvl1pPr>
          </a:lstStyle>
          <a:p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optional second 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237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Divider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524" y="3519702"/>
            <a:ext cx="8604956" cy="1800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cap="all" baseline="0"/>
            </a:lvl1pPr>
          </a:lstStyle>
          <a:p>
            <a:pPr lvl="0"/>
            <a:r>
              <a:rPr lang="en-US" noProof="0" dirty="0" smtClean="0"/>
              <a:t>Subtitle of the presentation</a:t>
            </a:r>
          </a:p>
        </p:txBody>
      </p:sp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0" y="5896700"/>
            <a:ext cx="21691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1376772"/>
            <a:ext cx="8604956" cy="20522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3600" cap="all" baseline="0"/>
            </a:lvl1pPr>
          </a:lstStyle>
          <a:p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optional second 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0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287524" y="1268760"/>
            <a:ext cx="8604956" cy="482406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 dirty="0" err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07A191-85B9-414D-8020-3EB0D2B2383D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24F4544F-7517-47D0-B72D-419475E9EDD5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Title of Presentation / Meeting Name</a:t>
            </a:r>
            <a:endParaRPr lang="de-DE" dirty="0"/>
          </a:p>
        </p:txBody>
      </p:sp>
      <p:pic>
        <p:nvPicPr>
          <p:cNvPr id="8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721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287524" y="1268760"/>
            <a:ext cx="8604956" cy="482406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C4FD66-B792-4295-BEE4-41267D396BE7}" type="datetime4">
              <a:rPr lang="en-US" smtClean="0"/>
              <a:t>May 6, 2016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E1F5B01F-31E5-470E-8323-F2CF7A0C0943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pic>
        <p:nvPicPr>
          <p:cNvPr id="8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4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287524" y="1268760"/>
            <a:ext cx="8604956" cy="482406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 smtClean="0"/>
              <a:t>Insert Content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C4FD66-B792-4295-BEE4-41267D396BE7}" type="datetime4">
              <a:rPr lang="en-US" smtClean="0"/>
              <a:t>May 6, 2016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287338" y="6561138"/>
            <a:ext cx="431800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E1F5B01F-31E5-470E-8323-F2CF7A0C0943}" type="slidenum">
              <a:rPr lang="en-GB"/>
              <a:pPr/>
              <a:t>‹Nº›</a:t>
            </a:fld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368425" y="6561138"/>
            <a:ext cx="5364163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Title of Presentation / Meeting Name</a:t>
            </a:r>
            <a:endParaRPr lang="de-DE"/>
          </a:p>
        </p:txBody>
      </p:sp>
      <p:pic>
        <p:nvPicPr>
          <p:cNvPr id="8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87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1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22" r:id="rId2"/>
    <p:sldLayoutId id="2147483911" r:id="rId3"/>
    <p:sldLayoutId id="2147483912" r:id="rId4"/>
    <p:sldLayoutId id="2147483913" r:id="rId5"/>
    <p:sldLayoutId id="2147483923" r:id="rId6"/>
    <p:sldLayoutId id="2147483914" r:id="rId7"/>
    <p:sldLayoutId id="2147483915" r:id="rId8"/>
    <p:sldLayoutId id="2147483924" r:id="rId9"/>
    <p:sldLayoutId id="2147483909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iessantarosadelima.com/convivencia/normas_generales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tags" Target="../tags/tag3.xml"/><Relationship Id="rId7" Type="http://schemas.openxmlformats.org/officeDocument/2006/relationships/image" Target="../media/image4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iessantarosadelima.com/convivencia/normas_generales.html" TargetMode="Externa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Gomez.julia@es.sika.com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wm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87338" y="4921250"/>
            <a:ext cx="6516687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Sika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/ </a:t>
            </a:r>
            <a:r>
              <a:rPr lang="en-US" dirty="0" err="1"/>
              <a:t>pavimentos</a:t>
            </a:r>
            <a:r>
              <a:rPr lang="en-US" dirty="0"/>
              <a:t> </a:t>
            </a:r>
            <a:r>
              <a:rPr lang="en-US" dirty="0" err="1"/>
              <a:t>deportivos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287524" y="4338228"/>
            <a:ext cx="8604956" cy="530932"/>
          </a:xfrm>
        </p:spPr>
        <p:txBody>
          <a:bodyPr/>
          <a:lstStyle/>
          <a:p>
            <a:r>
              <a:rPr lang="en-US" sz="3200" dirty="0" err="1" smtClean="0"/>
              <a:t>Pavimentos</a:t>
            </a:r>
            <a:r>
              <a:rPr lang="en-US" sz="3200" dirty="0" smtClean="0"/>
              <a:t> </a:t>
            </a:r>
            <a:r>
              <a:rPr lang="en-US" sz="3200" dirty="0" err="1" smtClean="0"/>
              <a:t>deportivos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6" name="Picture 5" descr="Pro 15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b="193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000" y="188640"/>
            <a:ext cx="9001000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es-ES" sz="3200" b="1" dirty="0" smtClean="0"/>
              <a:t>RESULTADOS DE LOS SISTEMAS ANALIZADOS</a:t>
            </a:r>
            <a:endParaRPr lang="en-GB" altLang="es-ES" sz="3200" b="1" dirty="0" smtClean="0"/>
          </a:p>
        </p:txBody>
      </p:sp>
      <p:pic>
        <p:nvPicPr>
          <p:cNvPr id="37892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48675" y="897729"/>
            <a:ext cx="65969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s-ES" sz="2400" b="1" dirty="0" err="1"/>
              <a:t>Demanda</a:t>
            </a:r>
            <a:r>
              <a:rPr lang="en-GB" altLang="es-ES" sz="2400" b="1" dirty="0"/>
              <a:t> </a:t>
            </a:r>
            <a:r>
              <a:rPr lang="en-GB" altLang="es-ES" sz="2400" b="1" dirty="0" err="1"/>
              <a:t>Acumulada</a:t>
            </a:r>
            <a:r>
              <a:rPr lang="en-GB" altLang="es-ES" sz="2400" b="1" dirty="0"/>
              <a:t> de </a:t>
            </a:r>
            <a:r>
              <a:rPr lang="en-GB" altLang="es-ES" sz="2400" b="1" dirty="0" err="1"/>
              <a:t>Energía</a:t>
            </a:r>
            <a:r>
              <a:rPr lang="en-GB" altLang="es-ES" sz="2400" b="1" dirty="0"/>
              <a:t> CED (</a:t>
            </a:r>
            <a:r>
              <a:rPr lang="en-GB" altLang="es-ES" sz="2400" b="1" dirty="0" smtClean="0"/>
              <a:t>MJ/</a:t>
            </a:r>
            <a:r>
              <a:rPr lang="en-GB" altLang="es-ES" sz="2400" b="1" dirty="0" err="1" smtClean="0"/>
              <a:t>unidad</a:t>
            </a:r>
            <a:r>
              <a:rPr lang="en-GB" altLang="es-ES" sz="2400" b="1" dirty="0" smtClean="0"/>
              <a:t>)</a:t>
            </a:r>
            <a:endParaRPr lang="es-ES" sz="2400" dirty="0"/>
          </a:p>
        </p:txBody>
      </p:sp>
      <p:grpSp>
        <p:nvGrpSpPr>
          <p:cNvPr id="6" name="5 Grupo"/>
          <p:cNvGrpSpPr/>
          <p:nvPr/>
        </p:nvGrpSpPr>
        <p:grpSpPr>
          <a:xfrm>
            <a:off x="779762" y="1412776"/>
            <a:ext cx="7403575" cy="3600000"/>
            <a:chOff x="779762" y="1412776"/>
            <a:chExt cx="7403575" cy="3600000"/>
          </a:xfrm>
        </p:grpSpPr>
        <p:grpSp>
          <p:nvGrpSpPr>
            <p:cNvPr id="5" name="4 Grupo"/>
            <p:cNvGrpSpPr/>
            <p:nvPr/>
          </p:nvGrpSpPr>
          <p:grpSpPr>
            <a:xfrm>
              <a:off x="779762" y="1412776"/>
              <a:ext cx="7403575" cy="3600000"/>
              <a:chOff x="779762" y="1412776"/>
              <a:chExt cx="7403575" cy="3600000"/>
            </a:xfrm>
          </p:grpSpPr>
          <p:pic>
            <p:nvPicPr>
              <p:cNvPr id="532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62" y="1412776"/>
                <a:ext cx="7403575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2 CuadroTexto"/>
              <p:cNvSpPr txBox="1"/>
              <p:nvPr/>
            </p:nvSpPr>
            <p:spPr>
              <a:xfrm>
                <a:off x="804778" y="4445099"/>
                <a:ext cx="7428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lang="es-ES" sz="2000" dirty="0"/>
              </a:p>
            </p:txBody>
          </p:sp>
        </p:grpSp>
        <p:sp>
          <p:nvSpPr>
            <p:cNvPr id="4" name="3 CuadroTexto"/>
            <p:cNvSpPr txBox="1"/>
            <p:nvPr/>
          </p:nvSpPr>
          <p:spPr>
            <a:xfrm>
              <a:off x="3190826" y="3719790"/>
              <a:ext cx="667618" cy="4693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2000" dirty="0" smtClean="0"/>
                <a:t>PVC</a:t>
              </a:r>
            </a:p>
            <a:p>
              <a:pPr algn="ctr"/>
              <a:endParaRPr lang="es-ES" sz="1050" dirty="0" smtClean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481550" y="3720284"/>
              <a:ext cx="66761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600" dirty="0" smtClean="0"/>
                <a:t>Linóleo</a:t>
              </a:r>
            </a:p>
            <a:p>
              <a:pPr algn="ctr"/>
              <a:endParaRPr lang="es-ES" sz="1600" dirty="0"/>
            </a:p>
            <a:p>
              <a:pPr algn="ctr"/>
              <a:endParaRPr lang="es-ES" sz="1600" dirty="0" smtClean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796136" y="3728640"/>
              <a:ext cx="66761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600" dirty="0" smtClean="0"/>
                <a:t>Linóleo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876256" y="3731019"/>
              <a:ext cx="108012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600" dirty="0" smtClean="0"/>
                <a:t>PU prefabricado</a:t>
              </a:r>
            </a:p>
            <a:p>
              <a:pPr algn="ctr"/>
              <a:endParaRPr lang="es-ES" sz="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471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000" y="188640"/>
            <a:ext cx="9001000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es-ES" sz="3200" b="1" dirty="0" smtClean="0"/>
              <a:t>RESULTADOS DE LOS SISTEMAS ANALIZADOS</a:t>
            </a:r>
            <a:endParaRPr lang="en-GB" altLang="es-ES" sz="3200" b="1" dirty="0" smtClean="0"/>
          </a:p>
        </p:txBody>
      </p:sp>
      <p:pic>
        <p:nvPicPr>
          <p:cNvPr id="37892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9916" y="4826246"/>
            <a:ext cx="885700" cy="402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22152" y="897729"/>
            <a:ext cx="89289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s-ES" sz="2400" b="1" dirty="0" err="1" smtClean="0"/>
              <a:t>Potencial</a:t>
            </a:r>
            <a:r>
              <a:rPr lang="en-GB" altLang="es-ES" sz="2400" b="1" dirty="0" smtClean="0"/>
              <a:t> de </a:t>
            </a:r>
            <a:r>
              <a:rPr lang="en-GB" altLang="es-ES" sz="2400" b="1" dirty="0" err="1" smtClean="0"/>
              <a:t>Calentamiento</a:t>
            </a:r>
            <a:r>
              <a:rPr lang="en-GB" altLang="es-ES" sz="2400" b="1" dirty="0" smtClean="0"/>
              <a:t> </a:t>
            </a:r>
            <a:r>
              <a:rPr lang="en-GB" altLang="es-ES" sz="2400" b="1" dirty="0" err="1" smtClean="0"/>
              <a:t>Atmosférico</a:t>
            </a:r>
            <a:r>
              <a:rPr lang="en-GB" altLang="es-ES" sz="2400" b="1" dirty="0" smtClean="0"/>
              <a:t> GWP </a:t>
            </a:r>
            <a:r>
              <a:rPr lang="en-GB" altLang="es-ES" sz="2400" b="1" dirty="0"/>
              <a:t>(</a:t>
            </a:r>
            <a:r>
              <a:rPr lang="en-GB" altLang="es-ES" sz="2400" b="1" dirty="0" smtClean="0"/>
              <a:t>k</a:t>
            </a:r>
            <a:r>
              <a:rPr lang="en-GB" altLang="es-ES" sz="2400" b="1" dirty="0"/>
              <a:t> kg </a:t>
            </a:r>
            <a:r>
              <a:rPr lang="en-GB" altLang="es-ES" sz="2400" b="1" dirty="0" smtClean="0"/>
              <a:t>CO</a:t>
            </a:r>
            <a:r>
              <a:rPr lang="en-GB" altLang="es-ES" sz="2400" b="1" baseline="-25000" dirty="0" smtClean="0"/>
              <a:t>2</a:t>
            </a:r>
            <a:r>
              <a:rPr lang="en-GB" altLang="es-ES" sz="2400" b="1" dirty="0" smtClean="0"/>
              <a:t>-eq/</a:t>
            </a:r>
            <a:r>
              <a:rPr lang="en-GB" altLang="es-ES" sz="2400" b="1" dirty="0" err="1" smtClean="0"/>
              <a:t>unidad</a:t>
            </a:r>
            <a:r>
              <a:rPr lang="en-GB" altLang="es-ES" sz="2400" b="1" dirty="0" smtClean="0"/>
              <a:t>)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4199998"/>
            <a:ext cx="667618" cy="4693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dirty="0" smtClean="0"/>
              <a:t>PVC</a:t>
            </a:r>
          </a:p>
          <a:p>
            <a:pPr algn="ctr"/>
            <a:endParaRPr lang="es-ES" sz="105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438471" y="4190406"/>
            <a:ext cx="66761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Linóleo</a:t>
            </a:r>
          </a:p>
          <a:p>
            <a:pPr algn="ctr"/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40152" y="4212104"/>
            <a:ext cx="66761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Linóleo</a:t>
            </a:r>
          </a:p>
          <a:p>
            <a:pPr algn="ctr"/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448785" y="4212104"/>
            <a:ext cx="667618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PU + Caucho</a:t>
            </a:r>
          </a:p>
          <a:p>
            <a:pPr algn="ctr"/>
            <a:endParaRPr lang="es-ES" sz="8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2" y="1533835"/>
            <a:ext cx="8405064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15642" y="5229200"/>
            <a:ext cx="885700" cy="402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72798" y="4039136"/>
            <a:ext cx="667618" cy="10849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dirty="0" smtClean="0"/>
              <a:t>PVC</a:t>
            </a:r>
          </a:p>
          <a:p>
            <a:pPr algn="ctr"/>
            <a:endParaRPr lang="es-ES" sz="2000" dirty="0"/>
          </a:p>
          <a:p>
            <a:pPr algn="ctr"/>
            <a:endParaRPr lang="es-ES" sz="2000" dirty="0" smtClean="0"/>
          </a:p>
          <a:p>
            <a:pPr algn="ctr"/>
            <a:endParaRPr lang="es-ES" sz="105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5281518" y="4065345"/>
            <a:ext cx="667618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Linóleo</a:t>
            </a:r>
          </a:p>
          <a:p>
            <a:pPr algn="ctr"/>
            <a:endParaRPr lang="es-ES" sz="1600" dirty="0" smtClean="0"/>
          </a:p>
          <a:p>
            <a:pPr algn="ctr"/>
            <a:endParaRPr lang="es-ES" sz="1600" dirty="0"/>
          </a:p>
          <a:p>
            <a:pPr algn="ctr"/>
            <a:endParaRPr lang="es-ES" sz="16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6444208" y="4039136"/>
            <a:ext cx="667618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Linóleo</a:t>
            </a:r>
          </a:p>
          <a:p>
            <a:pPr algn="ctr"/>
            <a:endParaRPr lang="es-ES" sz="1600" dirty="0" smtClean="0"/>
          </a:p>
          <a:p>
            <a:pPr algn="ctr"/>
            <a:endParaRPr lang="es-ES" sz="1600" dirty="0"/>
          </a:p>
          <a:p>
            <a:pPr algn="ctr"/>
            <a:endParaRPr lang="es-ES" sz="16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448786" y="4039136"/>
            <a:ext cx="1083654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PU prefabricado</a:t>
            </a:r>
          </a:p>
          <a:p>
            <a:pPr algn="ctr"/>
            <a:endParaRPr lang="es-ES" sz="1600" dirty="0"/>
          </a:p>
          <a:p>
            <a:pPr algn="ctr"/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8010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000" y="188640"/>
            <a:ext cx="9001000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es-ES" sz="3200" b="1" dirty="0" smtClean="0"/>
              <a:t>RESULTADOS DE LOS SISTEMAS ANALIZADOS</a:t>
            </a:r>
            <a:endParaRPr lang="en-GB" altLang="es-ES" sz="3200" b="1" dirty="0" smtClean="0"/>
          </a:p>
        </p:txBody>
      </p:sp>
      <p:pic>
        <p:nvPicPr>
          <p:cNvPr id="37892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6" y="1700808"/>
            <a:ext cx="8417111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9916" y="4826246"/>
            <a:ext cx="885700" cy="402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504" y="906458"/>
            <a:ext cx="91511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s-ES" sz="2400" b="1" dirty="0" err="1" smtClean="0"/>
              <a:t>Potencial</a:t>
            </a:r>
            <a:r>
              <a:rPr lang="en-GB" altLang="es-ES" sz="2400" b="1" dirty="0" smtClean="0"/>
              <a:t> de </a:t>
            </a:r>
            <a:r>
              <a:rPr lang="en-GB" altLang="es-ES" sz="2400" b="1" dirty="0" err="1" smtClean="0"/>
              <a:t>Creación</a:t>
            </a:r>
            <a:r>
              <a:rPr lang="en-GB" altLang="es-ES" sz="2400" b="1" dirty="0" smtClean="0"/>
              <a:t> de </a:t>
            </a:r>
            <a:r>
              <a:rPr lang="en-GB" altLang="es-ES" sz="2400" b="1" dirty="0" err="1" smtClean="0"/>
              <a:t>Ozono</a:t>
            </a:r>
            <a:r>
              <a:rPr lang="en-GB" altLang="es-ES" sz="2400" b="1" dirty="0" smtClean="0"/>
              <a:t> </a:t>
            </a:r>
            <a:r>
              <a:rPr lang="en-GB" altLang="es-ES" sz="2400" b="1" dirty="0" err="1" smtClean="0"/>
              <a:t>Fotoquímico</a:t>
            </a:r>
            <a:r>
              <a:rPr lang="en-GB" altLang="es-ES" sz="2400" b="1" dirty="0" smtClean="0"/>
              <a:t> POCP </a:t>
            </a:r>
            <a:r>
              <a:rPr lang="en-GB" altLang="es-ES" sz="2400" b="1" dirty="0"/>
              <a:t>(kg </a:t>
            </a:r>
            <a:r>
              <a:rPr lang="en-GB" altLang="es-ES" sz="2400" b="1" dirty="0" smtClean="0"/>
              <a:t>C</a:t>
            </a:r>
            <a:r>
              <a:rPr lang="en-GB" altLang="es-ES" sz="2400" b="1" baseline="-25000" dirty="0" smtClean="0"/>
              <a:t>2</a:t>
            </a:r>
            <a:r>
              <a:rPr lang="en-GB" altLang="es-ES" sz="2400" b="1" dirty="0" smtClean="0"/>
              <a:t>H</a:t>
            </a:r>
            <a:r>
              <a:rPr lang="en-GB" altLang="es-ES" sz="2400" b="1" baseline="-25000" dirty="0" smtClean="0"/>
              <a:t>4</a:t>
            </a:r>
            <a:r>
              <a:rPr lang="en-GB" altLang="es-ES" sz="2400" b="1" dirty="0" smtClean="0"/>
              <a:t>-eq/</a:t>
            </a:r>
            <a:r>
              <a:rPr lang="en-GB" altLang="es-ES" sz="2400" b="1" dirty="0" err="1" smtClean="0"/>
              <a:t>unidad</a:t>
            </a:r>
            <a:r>
              <a:rPr lang="en-GB" altLang="es-ES" sz="2400" b="1" dirty="0" smtClean="0"/>
              <a:t>)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4199998"/>
            <a:ext cx="667618" cy="4693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dirty="0" smtClean="0"/>
              <a:t>PVC</a:t>
            </a:r>
          </a:p>
          <a:p>
            <a:pPr algn="ctr"/>
            <a:endParaRPr lang="es-ES" sz="105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438471" y="4190406"/>
            <a:ext cx="66761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Linóleo</a:t>
            </a:r>
          </a:p>
          <a:p>
            <a:pPr algn="ctr"/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40152" y="4212104"/>
            <a:ext cx="66761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Linóleo</a:t>
            </a:r>
          </a:p>
          <a:p>
            <a:pPr algn="ctr"/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448784" y="4212104"/>
            <a:ext cx="1198243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600" dirty="0" smtClean="0"/>
              <a:t>PU prefabricado</a:t>
            </a:r>
          </a:p>
          <a:p>
            <a:pPr algn="ctr"/>
            <a:endParaRPr lang="es-ES" sz="800" dirty="0" smtClean="0"/>
          </a:p>
        </p:txBody>
      </p:sp>
    </p:spTree>
    <p:extLst>
      <p:ext uri="{BB962C8B-B14F-4D97-AF65-F5344CB8AC3E}">
        <p14:creationId xmlns:p14="http://schemas.microsoft.com/office/powerpoint/2010/main" val="15435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000" y="188640"/>
            <a:ext cx="9001000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es-ES" sz="3200" b="1" dirty="0" smtClean="0"/>
              <a:t>RESULTADOS DE LOS SISTEMAS ANALIZADOS(GWP)</a:t>
            </a:r>
            <a:endParaRPr lang="en-GB" altLang="es-ES" sz="3200" b="1" dirty="0" smtClean="0"/>
          </a:p>
        </p:txBody>
      </p:sp>
      <p:pic>
        <p:nvPicPr>
          <p:cNvPr id="37892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" y="1628800"/>
            <a:ext cx="8584534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2538" y="897729"/>
            <a:ext cx="88204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dirty="0" smtClean="0"/>
              <a:t>Sistemas más habituales en las zonas no deportivas de las instalaciones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830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32656"/>
            <a:ext cx="7995415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es-ES" sz="3200" b="1" dirty="0" smtClean="0"/>
              <a:t>CONCLUSIONES SEGUN RESULTADOS DE LOS SISTEMAS ANALIZADOS</a:t>
            </a:r>
            <a:endParaRPr lang="en-GB" altLang="es-ES" sz="3200" b="1" dirty="0" smtClean="0"/>
          </a:p>
        </p:txBody>
      </p:sp>
      <p:pic>
        <p:nvPicPr>
          <p:cNvPr id="36869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3460"/>
          <a:stretch/>
        </p:blipFill>
        <p:spPr bwMode="auto">
          <a:xfrm>
            <a:off x="467544" y="1663700"/>
            <a:ext cx="4086140" cy="50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08" y="2060848"/>
            <a:ext cx="42049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8579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04664"/>
            <a:ext cx="8022981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es-ES" dirty="0" smtClean="0"/>
              <a:t>SOSTENIBILIDAD EN PAVIMENTOS</a:t>
            </a:r>
            <a:endParaRPr lang="de-CH" altLang="es-ES" dirty="0" smtClean="0">
              <a:solidFill>
                <a:srgbClr val="FF3300"/>
              </a:solidFill>
            </a:endParaRPr>
          </a:p>
        </p:txBody>
      </p:sp>
      <p:pic>
        <p:nvPicPr>
          <p:cNvPr id="39943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419">
            <a:off x="1179765" y="2018023"/>
            <a:ext cx="294156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374">
            <a:off x="4658501" y="1807411"/>
            <a:ext cx="3031602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38533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287524" y="4338228"/>
            <a:ext cx="8604956" cy="530932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Consideraciones</a:t>
            </a:r>
            <a:r>
              <a:rPr lang="en-US" dirty="0" smtClean="0"/>
              <a:t> para la </a:t>
            </a:r>
            <a:r>
              <a:rPr lang="en-US" dirty="0" err="1" smtClean="0"/>
              <a:t>correcta</a:t>
            </a:r>
            <a:r>
              <a:rPr lang="en-US" dirty="0" smtClean="0"/>
              <a:t> </a:t>
            </a:r>
            <a:r>
              <a:rPr lang="en-US" dirty="0" err="1" smtClean="0"/>
              <a:t>elección</a:t>
            </a:r>
            <a:r>
              <a:rPr lang="en-US" dirty="0" smtClean="0"/>
              <a:t> de un </a:t>
            </a:r>
            <a:r>
              <a:rPr lang="en-US" dirty="0" err="1" smtClean="0"/>
              <a:t>pavimento</a:t>
            </a:r>
            <a:r>
              <a:rPr lang="en-US" dirty="0" smtClean="0"/>
              <a:t> </a:t>
            </a:r>
            <a:r>
              <a:rPr lang="en-US" dirty="0" err="1" smtClean="0"/>
              <a:t>deportivo</a:t>
            </a:r>
            <a:endParaRPr lang="en-US" dirty="0"/>
          </a:p>
        </p:txBody>
      </p:sp>
      <p:pic>
        <p:nvPicPr>
          <p:cNvPr id="6" name="Picture 4" descr="Basic 11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b="193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ES" dirty="0" smtClean="0"/>
              <a:t>1. Uso (sólo deportivo, multifuncional) y normativa que debe cumplir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2. Situación (interior, interior pero abierto, exterior)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3. Tipo de soporte existente</a:t>
            </a:r>
          </a:p>
          <a:p>
            <a:pPr>
              <a:lnSpc>
                <a:spcPct val="200000"/>
              </a:lnSpc>
            </a:pPr>
            <a:r>
              <a:rPr lang="es-ES" dirty="0"/>
              <a:t>4</a:t>
            </a:r>
            <a:r>
              <a:rPr lang="es-ES" dirty="0" smtClean="0"/>
              <a:t>. Durabilidad requerida (continuo o con juntas)</a:t>
            </a:r>
          </a:p>
          <a:p>
            <a:pPr>
              <a:lnSpc>
                <a:spcPct val="200000"/>
              </a:lnSpc>
            </a:pPr>
            <a:r>
              <a:rPr lang="es-ES" dirty="0"/>
              <a:t>5</a:t>
            </a:r>
            <a:r>
              <a:rPr lang="es-ES" dirty="0" smtClean="0"/>
              <a:t>. Mantenimiento y posibilidad de reparación 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6. Referencias existentes que demuestren lo anterior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7. Presupuesto disponible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F4544F-7517-47D0-B72D-419475E9EDD5}" type="slidenum">
              <a:rPr lang="en-GB" smtClean="0"/>
              <a:pPr/>
              <a:t>17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a tener en cuenta a la hora de elegir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9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4294967295"/>
          </p:nvPr>
        </p:nvSpPr>
        <p:spPr>
          <a:xfrm>
            <a:off x="4697635" y="3166368"/>
            <a:ext cx="4213225" cy="2376487"/>
          </a:xfrm>
          <a:prstGeom prst="rect">
            <a:avLst/>
          </a:prstGeom>
        </p:spPr>
        <p:txBody>
          <a:bodyPr/>
          <a:lstStyle/>
          <a:p>
            <a:r>
              <a:rPr lang="nl-NL" altLang="es-ES" sz="2000" dirty="0">
                <a:latin typeface="Tahoma" pitchFamily="34" charset="0"/>
              </a:rPr>
              <a:t>Propiedades perfectas de fricción</a:t>
            </a:r>
          </a:p>
          <a:p>
            <a:r>
              <a:rPr lang="nl-NL" altLang="es-ES" sz="2000" dirty="0">
                <a:latin typeface="Tahoma" pitchFamily="34" charset="0"/>
              </a:rPr>
              <a:t>Buenas propiedades de deslizamiento</a:t>
            </a:r>
          </a:p>
          <a:p>
            <a:r>
              <a:rPr lang="nl-NL" altLang="es-ES" sz="2000" dirty="0">
                <a:latin typeface="Tahoma" pitchFamily="34" charset="0"/>
              </a:rPr>
              <a:t>Buen comportamiento del rebote de la pelota</a:t>
            </a:r>
          </a:p>
          <a:p>
            <a:r>
              <a:rPr lang="nl-NL" altLang="es-ES" sz="2000" dirty="0">
                <a:latin typeface="Tahoma" pitchFamily="34" charset="0"/>
              </a:rPr>
              <a:t>Superficie mate</a:t>
            </a:r>
          </a:p>
          <a:p>
            <a:r>
              <a:rPr lang="nl-NL" altLang="es-ES" sz="2000" dirty="0">
                <a:latin typeface="Tahoma" pitchFamily="34" charset="0"/>
              </a:rPr>
              <a:t>Certificados internacionales de Baloncesto, Voleibol, Balonmano y Badminton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ea typeface="+mn-ea"/>
              <a:cs typeface="+mn-c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4294967295"/>
          </p:nvPr>
        </p:nvSpPr>
        <p:spPr>
          <a:xfrm>
            <a:off x="331851" y="3212976"/>
            <a:ext cx="4437756" cy="2300287"/>
          </a:xfrm>
          <a:prstGeom prst="rect">
            <a:avLst/>
          </a:prstGeom>
        </p:spPr>
        <p:txBody>
          <a:bodyPr/>
          <a:lstStyle/>
          <a:p>
            <a:r>
              <a:rPr lang="nl-NL" altLang="es-ES" sz="2000" dirty="0">
                <a:latin typeface="Tahoma" pitchFamily="34" charset="0"/>
              </a:rPr>
              <a:t>Continuo, no poroso </a:t>
            </a:r>
          </a:p>
          <a:p>
            <a:r>
              <a:rPr lang="nl-NL" altLang="es-ES" sz="2000" dirty="0">
                <a:latin typeface="Tahoma" pitchFamily="34" charset="0"/>
              </a:rPr>
              <a:t>Superficie lisa</a:t>
            </a:r>
          </a:p>
          <a:p>
            <a:r>
              <a:rPr lang="nl-NL" altLang="es-ES" sz="2000" dirty="0">
                <a:latin typeface="Tahoma" pitchFamily="34" charset="0"/>
              </a:rPr>
              <a:t>Cumple con las normas internacionales EN14904 – DIN18032 </a:t>
            </a:r>
          </a:p>
          <a:p>
            <a:r>
              <a:rPr lang="nl-NL" altLang="es-ES" sz="2000" dirty="0">
                <a:latin typeface="Tahoma" pitchFamily="34" charset="0"/>
              </a:rPr>
              <a:t>Muy duradero</a:t>
            </a:r>
          </a:p>
          <a:p>
            <a:r>
              <a:rPr lang="nl-NL" altLang="es-ES" sz="2000" dirty="0">
                <a:latin typeface="Tahoma" pitchFamily="34" charset="0"/>
              </a:rPr>
              <a:t>Comodidad deportiva optima</a:t>
            </a:r>
          </a:p>
          <a:p>
            <a:r>
              <a:rPr lang="nl-NL" altLang="es-ES" sz="2000" dirty="0">
                <a:latin typeface="Tahoma" pitchFamily="34" charset="0"/>
              </a:rPr>
              <a:t>Previene lesiones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01E4C30-3911-4D5A-B5CC-AD0BB36E4551}" type="datetime4">
              <a:rPr lang="en-US" smtClean="0"/>
              <a:t>May 6, 2016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1C1F1C-A74A-4CF0-8601-ECA3AD0BBB8A}" type="slidenum">
              <a:rPr lang="en-GB" smtClean="0"/>
              <a:pPr/>
              <a:t>18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04956" cy="432048"/>
          </a:xfrm>
        </p:spPr>
        <p:txBody>
          <a:bodyPr/>
          <a:lstStyle/>
          <a:p>
            <a:r>
              <a:rPr lang="en-US" dirty="0" smtClean="0"/>
              <a:t>GENERALIDADES</a:t>
            </a:r>
            <a:br>
              <a:rPr lang="en-US" dirty="0" smtClean="0"/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2" descr="Veluvine Nunspeet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02235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lite Advanced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0324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4213225" cy="2448619"/>
          </a:xfrm>
        </p:spPr>
        <p:txBody>
          <a:bodyPr/>
          <a:lstStyle/>
          <a:p>
            <a:r>
              <a:rPr lang="nl-NL" altLang="es-ES" dirty="0">
                <a:latin typeface="Tahoma" pitchFamily="34" charset="0"/>
              </a:rPr>
              <a:t>Alta resistencia al fuego        Bfl s1 – Cfl s2</a:t>
            </a:r>
          </a:p>
          <a:p>
            <a:r>
              <a:rPr lang="nl-NL" altLang="es-ES" dirty="0">
                <a:latin typeface="Tahoma" pitchFamily="34" charset="0"/>
              </a:rPr>
              <a:t>Calidad de Aire interior ensayada</a:t>
            </a:r>
          </a:p>
          <a:p>
            <a:r>
              <a:rPr lang="nl-NL" altLang="es-ES" dirty="0">
                <a:latin typeface="Tahoma" pitchFamily="34" charset="0"/>
              </a:rPr>
              <a:t>Marcado de líneas claro</a:t>
            </a:r>
          </a:p>
          <a:p>
            <a:r>
              <a:rPr lang="nl-NL" altLang="es-ES" dirty="0">
                <a:latin typeface="Tahoma" pitchFamily="34" charset="0"/>
              </a:rPr>
              <a:t>Uso multifuncional </a:t>
            </a:r>
          </a:p>
          <a:p>
            <a:r>
              <a:rPr lang="nl-NL" altLang="es-ES" dirty="0">
                <a:latin typeface="Tahoma" pitchFamily="34" charset="0"/>
              </a:rPr>
              <a:t>Buena resistencia a cargas</a:t>
            </a:r>
          </a:p>
          <a:p>
            <a:r>
              <a:rPr lang="nl-NL" altLang="es-ES" dirty="0">
                <a:latin typeface="Tahoma" pitchFamily="34" charset="0"/>
              </a:rPr>
              <a:t>Resistencia al desgaste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B0293-15B6-4B7A-8A96-312AE7DF1C07}" type="slidenum">
              <a:rPr lang="en-GB" smtClean="0"/>
              <a:pPr/>
              <a:t>19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287524" y="260648"/>
            <a:ext cx="8604956" cy="684076"/>
          </a:xfrm>
        </p:spPr>
        <p:txBody>
          <a:bodyPr/>
          <a:lstStyle/>
          <a:p>
            <a:r>
              <a:rPr lang="en-US" dirty="0" err="1" smtClean="0"/>
              <a:t>Continuación</a:t>
            </a:r>
            <a:r>
              <a:rPr lang="en-US" dirty="0" smtClean="0"/>
              <a:t> </a:t>
            </a:r>
            <a:r>
              <a:rPr lang="en-US" dirty="0" err="1" smtClean="0"/>
              <a:t>generalidades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Inhaltsplatzhalter 5"/>
          <p:cNvSpPr>
            <a:spLocks noGrp="1"/>
          </p:cNvSpPr>
          <p:nvPr>
            <p:ph sz="quarter" idx="11"/>
          </p:nvPr>
        </p:nvSpPr>
        <p:spPr>
          <a:xfrm>
            <a:off x="4679950" y="1268413"/>
            <a:ext cx="4213225" cy="2376611"/>
          </a:xfrm>
        </p:spPr>
        <p:txBody>
          <a:bodyPr/>
          <a:lstStyle/>
          <a:p>
            <a:r>
              <a:rPr lang="nl-NL" altLang="es-ES" dirty="0" smtClean="0">
                <a:latin typeface="Tahoma" pitchFamily="34" charset="0"/>
              </a:rPr>
              <a:t>Posibilidad </a:t>
            </a:r>
            <a:r>
              <a:rPr lang="nl-NL" altLang="es-ES" dirty="0">
                <a:latin typeface="Tahoma" pitchFamily="34" charset="0"/>
              </a:rPr>
              <a:t>de revestimiento en base agua</a:t>
            </a:r>
          </a:p>
          <a:p>
            <a:r>
              <a:rPr lang="nl-NL" altLang="es-ES" dirty="0">
                <a:latin typeface="Tahoma" pitchFamily="34" charset="0"/>
              </a:rPr>
              <a:t>Buena cubrición</a:t>
            </a:r>
          </a:p>
          <a:p>
            <a:r>
              <a:rPr lang="nl-NL" altLang="es-ES" dirty="0">
                <a:latin typeface="Tahoma" pitchFamily="34" charset="0"/>
              </a:rPr>
              <a:t>Aislamiento acústico</a:t>
            </a:r>
          </a:p>
          <a:p>
            <a:r>
              <a:rPr lang="nl-NL" altLang="es-ES" dirty="0">
                <a:latin typeface="Tahoma" pitchFamily="34" charset="0"/>
              </a:rPr>
              <a:t>Amplia gama de colores</a:t>
            </a:r>
          </a:p>
          <a:p>
            <a:r>
              <a:rPr lang="nl-NL" altLang="es-ES" dirty="0">
                <a:latin typeface="Tahoma" pitchFamily="34" charset="0"/>
              </a:rPr>
              <a:t>Fácil de mantener</a:t>
            </a:r>
          </a:p>
          <a:p>
            <a:r>
              <a:rPr lang="nl-NL" altLang="es-ES" dirty="0">
                <a:latin typeface="Tahoma" pitchFamily="34" charset="0"/>
              </a:rPr>
              <a:t>Fácil de limpiar y reparar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ea typeface="+mn-ea"/>
              <a:cs typeface="+mn-cs"/>
            </a:endParaRPr>
          </a:p>
        </p:txBody>
      </p:sp>
      <p:pic>
        <p:nvPicPr>
          <p:cNvPr id="7" name="Picture 18" descr="Elite Classic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3529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51520" y="836712"/>
            <a:ext cx="8605837" cy="4824412"/>
          </a:xfrm>
        </p:spPr>
        <p:txBody>
          <a:bodyPr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536575" algn="l"/>
                <a:tab pos="6365875" algn="r"/>
              </a:tabLst>
              <a:defRPr/>
            </a:pPr>
            <a:r>
              <a:rPr lang="en-US" b="1" dirty="0" smtClean="0">
                <a:ea typeface="Calibri"/>
                <a:cs typeface="+mn-cs"/>
              </a:rPr>
              <a:t>1 </a:t>
            </a:r>
            <a:r>
              <a:rPr lang="en-US" b="1" smtClean="0">
                <a:ea typeface="Calibri"/>
                <a:cs typeface="+mn-cs"/>
              </a:rPr>
              <a:t>	SOSTENIBILIDAD </a:t>
            </a:r>
            <a:r>
              <a:rPr lang="en-US" b="1" dirty="0" smtClean="0">
                <a:ea typeface="Calibri"/>
                <a:cs typeface="+mn-cs"/>
              </a:rPr>
              <a:t>Y COMO SE PUEDE MEDIR	</a:t>
            </a:r>
          </a:p>
          <a:p>
            <a:pPr marL="0"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6365875" algn="r"/>
              </a:tabLst>
              <a:defRPr/>
            </a:pPr>
            <a:r>
              <a:rPr lang="en-GB" dirty="0" smtClean="0">
                <a:ea typeface="Calibri"/>
              </a:rPr>
              <a:t>1.1</a:t>
            </a:r>
            <a:r>
              <a:rPr lang="en-GB" dirty="0">
                <a:ea typeface="Calibri"/>
              </a:rPr>
              <a:t>	</a:t>
            </a:r>
            <a:r>
              <a:rPr lang="en-GB" dirty="0" smtClean="0">
                <a:ea typeface="Calibri"/>
              </a:rPr>
              <a:t>CONCEPTO DE ANÁLISIS DE CICLO DE VIDA </a:t>
            </a:r>
          </a:p>
          <a:p>
            <a:pPr marL="0"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6365875" algn="r"/>
              </a:tabLst>
              <a:defRPr/>
            </a:pPr>
            <a:r>
              <a:rPr lang="en-GB" dirty="0" smtClean="0">
                <a:ea typeface="Calibri"/>
              </a:rPr>
              <a:t>1.2   FACTORES QUE INFLUYEN EN LOS PAVIMENTOS DEPORTIVOS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6575" algn="l"/>
                <a:tab pos="6365875" algn="r"/>
              </a:tabLst>
              <a:defRPr/>
            </a:pPr>
            <a:endParaRPr lang="en-US" dirty="0" smtClean="0">
              <a:ea typeface="Calibri"/>
              <a:cs typeface="+mn-cs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AutoNum type="arabicPlain" startAt="2"/>
              <a:tabLst>
                <a:tab pos="536575" algn="l"/>
                <a:tab pos="6365875" algn="r"/>
              </a:tabLst>
              <a:defRPr/>
            </a:pPr>
            <a:r>
              <a:rPr lang="en-US" b="1" dirty="0" smtClean="0">
                <a:ea typeface="Calibri"/>
                <a:cs typeface="+mn-cs"/>
              </a:rPr>
              <a:t>ELECCIÓN DEL PAVIMENTO ADECUADO. TIPOLOGÍA DE PAVIMENTOS: TECNOLOGÍAS DISPONIBLES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6575" algn="l"/>
                <a:tab pos="6365875" algn="r"/>
              </a:tabLst>
              <a:defRPr/>
            </a:pPr>
            <a:r>
              <a:rPr lang="en-US" dirty="0">
                <a:ea typeface="Calibri"/>
                <a:cs typeface="+mn-cs"/>
              </a:rPr>
              <a:t>	</a:t>
            </a:r>
            <a:r>
              <a:rPr lang="en-US" dirty="0" smtClean="0">
                <a:ea typeface="Calibri"/>
                <a:cs typeface="+mn-cs"/>
              </a:rPr>
              <a:t>2.1 TIPOS  DE PAVIMENTOS DEPORTIVOS</a:t>
            </a:r>
            <a:r>
              <a:rPr lang="en-US" b="1" dirty="0">
                <a:ea typeface="Calibri"/>
                <a:cs typeface="+mn-cs"/>
              </a:rPr>
              <a:t>	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536575" algn="l"/>
                <a:tab pos="6365875" algn="r"/>
              </a:tabLst>
              <a:defRPr/>
            </a:pPr>
            <a:endParaRPr lang="en-US" dirty="0">
              <a:ea typeface="Calibri"/>
              <a:cs typeface="+mn-cs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536575" algn="l"/>
                <a:tab pos="6365875" algn="r"/>
              </a:tabLst>
              <a:defRPr/>
            </a:pPr>
            <a:r>
              <a:rPr lang="en-US" b="1" dirty="0">
                <a:ea typeface="Calibri"/>
                <a:cs typeface="+mn-cs"/>
              </a:rPr>
              <a:t>3</a:t>
            </a:r>
            <a:r>
              <a:rPr lang="en-US" b="1" dirty="0" smtClean="0">
                <a:ea typeface="Calibri"/>
                <a:cs typeface="+mn-cs"/>
              </a:rPr>
              <a:t>	INSTALACIÓN, MANTENIMIENTO Y REPARACIÓN DE LOS PAVIMENTOS DEPORTIVOS CONTINUOS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6575" algn="l"/>
                <a:tab pos="6365875" algn="r"/>
              </a:tabLst>
              <a:defRPr/>
            </a:pPr>
            <a:r>
              <a:rPr lang="en-US" b="1" dirty="0">
                <a:ea typeface="Calibri"/>
                <a:cs typeface="+mn-cs"/>
              </a:rPr>
              <a:t>	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536575" algn="l"/>
                <a:tab pos="6365875" algn="r"/>
              </a:tabLst>
              <a:defRPr/>
            </a:pPr>
            <a:r>
              <a:rPr lang="en-GB" dirty="0">
                <a:ea typeface="Calibri"/>
                <a:cs typeface="+mn-cs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tabLst>
                <a:tab pos="536575" algn="l"/>
                <a:tab pos="6365875" algn="r"/>
              </a:tabLst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20483" name="Datumsplatzhalter 3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6000EF-F0EB-49BE-BE26-5E1F2B70F391}" type="datetime4">
              <a:rPr lang="en-US" sz="800" smtClean="0"/>
              <a:t>May 6, 2016</a:t>
            </a:fld>
            <a:endParaRPr lang="en-GB" sz="800" dirty="0" smtClean="0"/>
          </a:p>
        </p:txBody>
      </p:sp>
      <p:sp>
        <p:nvSpPr>
          <p:cNvPr id="20484" name="Foliennummernplatzhalt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27F162D-A02B-4594-8A5A-6A53FCE5B568}" type="slidenum">
              <a:rPr lang="en-GB" sz="800"/>
              <a:pPr eaLnBrk="1" hangingPunct="1"/>
              <a:t>2</a:t>
            </a:fld>
            <a:r>
              <a:rPr lang="en-GB" sz="800"/>
              <a:t> </a:t>
            </a:r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4956" cy="684076"/>
          </a:xfrm>
        </p:spPr>
        <p:txBody>
          <a:bodyPr/>
          <a:lstStyle/>
          <a:p>
            <a:r>
              <a:rPr lang="en-US" dirty="0" err="1" smtClean="0"/>
              <a:t>contenIDO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604956" cy="530932"/>
          </a:xfrm>
        </p:spPr>
        <p:txBody>
          <a:bodyPr/>
          <a:lstStyle/>
          <a:p>
            <a:pPr algn="ctr"/>
            <a:r>
              <a:rPr lang="en-GB" altLang="es-ES" dirty="0" err="1" smtClean="0">
                <a:latin typeface="Arial" charset="0"/>
              </a:rPr>
              <a:t>normativa</a:t>
            </a:r>
            <a:r>
              <a:rPr lang="en-GB" altLang="es-ES" dirty="0" smtClean="0">
                <a:latin typeface="Arial" charset="0"/>
              </a:rPr>
              <a:t> </a:t>
            </a:r>
            <a:r>
              <a:rPr lang="en-GB" altLang="es-ES" dirty="0" err="1" smtClean="0">
                <a:latin typeface="Arial" charset="0"/>
              </a:rPr>
              <a:t>vigente</a:t>
            </a:r>
            <a:r>
              <a:rPr lang="en-GB" altLang="es-ES" dirty="0" smtClean="0">
                <a:latin typeface="Arial" charset="0"/>
              </a:rPr>
              <a:t> y </a:t>
            </a:r>
            <a:r>
              <a:rPr lang="en-GB" altLang="es-ES" dirty="0" err="1" smtClean="0">
                <a:latin typeface="Arial" charset="0"/>
              </a:rPr>
              <a:t>certificación</a:t>
            </a:r>
            <a:r>
              <a:rPr lang="en-GB" altLang="es-ES" dirty="0" smtClean="0">
                <a:latin typeface="Arial" charset="0"/>
              </a:rPr>
              <a:t> de </a:t>
            </a:r>
            <a:r>
              <a:rPr lang="en-GB" altLang="es-ES" dirty="0" err="1" smtClean="0">
                <a:latin typeface="Arial" charset="0"/>
              </a:rPr>
              <a:t>pavimentos</a:t>
            </a:r>
            <a:endParaRPr lang="en-GB" alt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F4544F-7517-47D0-B72D-419475E9EDD5}" type="slidenum">
              <a:rPr lang="en-GB" smtClean="0"/>
              <a:pPr/>
              <a:t>21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3120" y="260648"/>
            <a:ext cx="7772400" cy="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s-ES" sz="44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endParaRPr lang="en-GB" altLang="es-ES" sz="44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endParaRPr lang="en-GB" altLang="es-ES" sz="44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endParaRPr lang="en-GB" altLang="es-ES" sz="44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endParaRPr lang="en-GB" altLang="es-ES" sz="44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Clasificación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según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EN 14904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1124744"/>
            <a:ext cx="8353177" cy="8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altLang="es-ES" sz="2300" dirty="0">
                <a:solidFill>
                  <a:srgbClr val="CC3300"/>
                </a:solidFill>
                <a:latin typeface="Arial" charset="0"/>
              </a:rPr>
              <a:t>Definiciones: Superficie deportiva de deformación puntual (Punto- Elástico)</a:t>
            </a:r>
          </a:p>
        </p:txBody>
      </p:sp>
      <p:pic>
        <p:nvPicPr>
          <p:cNvPr id="9" name="Picture 4" descr="Point-elastic trim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7" y="3789040"/>
            <a:ext cx="8027193" cy="22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8240" y="2132856"/>
            <a:ext cx="7797280" cy="115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s-ES_tradnl" altLang="es-ES" sz="2300" dirty="0">
                <a:solidFill>
                  <a:schemeClr val="tx1"/>
                </a:solidFill>
                <a:latin typeface="Arial" charset="0"/>
              </a:rPr>
              <a:t>Superficie deportiva, en la cual la aplicación de una fuerza puntual provoca una deformación sólo en o cerca del punto de aplicación de la fuerza</a:t>
            </a:r>
          </a:p>
        </p:txBody>
      </p:sp>
    </p:spTree>
    <p:extLst>
      <p:ext uri="{BB962C8B-B14F-4D97-AF65-F5344CB8AC3E}">
        <p14:creationId xmlns:p14="http://schemas.microsoft.com/office/powerpoint/2010/main" val="16856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F4544F-7517-47D0-B72D-419475E9EDD5}" type="slidenum">
              <a:rPr lang="en-GB" smtClean="0"/>
              <a:pPr/>
              <a:t>22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4672" y="1350069"/>
            <a:ext cx="7881082" cy="8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altLang="es-ES" sz="2300">
                <a:solidFill>
                  <a:srgbClr val="CC3300"/>
                </a:solidFill>
                <a:latin typeface="Arial" charset="0"/>
              </a:rPr>
              <a:t>Definiciones: Superficie deportiva de deformación superficial (Área- Elástico)</a:t>
            </a:r>
          </a:p>
        </p:txBody>
      </p:sp>
      <p:pic>
        <p:nvPicPr>
          <p:cNvPr id="8" name="Picture 4" descr="Area-elastic trim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4" y="3717032"/>
            <a:ext cx="830222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9450" y="2266851"/>
            <a:ext cx="8038704" cy="15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s-ES_tradnl" altLang="es-ES" sz="2300">
                <a:solidFill>
                  <a:schemeClr val="tx1"/>
                </a:solidFill>
                <a:latin typeface="Arial" charset="0"/>
              </a:rPr>
              <a:t>Superficie deportiva, en la cual la aplicación de una fuerza puntual provoca una deformación sobre un área relativamente grande alrededor del punto de aplicación de la fuerza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8814" y="476672"/>
            <a:ext cx="8038704" cy="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Clasificación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según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EN 14904</a:t>
            </a:r>
          </a:p>
        </p:txBody>
      </p:sp>
    </p:spTree>
    <p:extLst>
      <p:ext uri="{BB962C8B-B14F-4D97-AF65-F5344CB8AC3E}">
        <p14:creationId xmlns:p14="http://schemas.microsoft.com/office/powerpoint/2010/main" val="21170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F4544F-7517-47D0-B72D-419475E9EDD5}" type="slidenum">
              <a:rPr lang="en-GB" smtClean="0"/>
              <a:pPr/>
              <a:t>23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0283" y="1155915"/>
            <a:ext cx="8334130" cy="4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altLang="es-ES" sz="2300" dirty="0">
                <a:solidFill>
                  <a:srgbClr val="CC3300"/>
                </a:solidFill>
                <a:latin typeface="Arial" charset="0"/>
              </a:rPr>
              <a:t>Definiciones: Superficie deportiva de deformación mixta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1901949"/>
            <a:ext cx="8310885" cy="15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s-ES_tradnl" altLang="es-ES" sz="2300" dirty="0">
                <a:solidFill>
                  <a:schemeClr val="tx1"/>
                </a:solidFill>
                <a:latin typeface="Arial" charset="0"/>
              </a:rPr>
              <a:t>Superficie deportiva de deformación puntual con un componente de área de refuerzo. </a:t>
            </a:r>
          </a:p>
          <a:p>
            <a:pPr algn="l"/>
            <a:r>
              <a:rPr lang="es-ES_tradnl" altLang="es-ES" sz="2300" dirty="0">
                <a:solidFill>
                  <a:schemeClr val="tx1"/>
                </a:solidFill>
                <a:latin typeface="Arial" charset="0"/>
              </a:rPr>
              <a:t>Consigue una deformación entre punto-elástico y área-elástica </a:t>
            </a:r>
          </a:p>
        </p:txBody>
      </p:sp>
      <p:pic>
        <p:nvPicPr>
          <p:cNvPr id="9" name="Picture 5" descr="Mixed-elastic trimm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45024"/>
            <a:ext cx="8493671" cy="228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3601" y="332656"/>
            <a:ext cx="8500812" cy="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Clasificación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según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EN 14904</a:t>
            </a:r>
          </a:p>
        </p:txBody>
      </p:sp>
    </p:spTree>
    <p:extLst>
      <p:ext uri="{BB962C8B-B14F-4D97-AF65-F5344CB8AC3E}">
        <p14:creationId xmlns:p14="http://schemas.microsoft.com/office/powerpoint/2010/main" val="27470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May 6, 2016</a:t>
            </a:fld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F4544F-7517-47D0-B72D-419475E9EDD5}" type="slidenum">
              <a:rPr lang="en-GB" smtClean="0"/>
              <a:pPr/>
              <a:t>24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6684" y="358945"/>
            <a:ext cx="8217730" cy="6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¿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Qué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significa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todo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4400" b="0" dirty="0" err="1">
                <a:solidFill>
                  <a:schemeClr val="tx1"/>
                </a:solidFill>
                <a:latin typeface="Arial" charset="0"/>
              </a:rPr>
              <a:t>esto</a:t>
            </a:r>
            <a:r>
              <a:rPr lang="en-GB" altLang="es-ES" sz="4400" b="0" dirty="0">
                <a:solidFill>
                  <a:schemeClr val="tx1"/>
                </a:solidFill>
                <a:latin typeface="Arial" charset="0"/>
              </a:rPr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6767" y="978124"/>
            <a:ext cx="8532441" cy="22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s-ES_tradnl" altLang="es-ES" sz="2300">
                <a:solidFill>
                  <a:schemeClr val="tx1"/>
                </a:solidFill>
                <a:latin typeface="Arial" charset="0"/>
              </a:rPr>
              <a:t>Las superficies deportivas sufren una reacción compleja cuando se someten a cargas dináminas. Componentes a combinar: deformación bajo carga, habilidad de absorción de impacto y energía de restitución de impacto (energía devuelta al deportista). Además, es necesario el agarre entre suela y superficie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6703" y="3255951"/>
            <a:ext cx="8580277" cy="30464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914900" y="3657600"/>
            <a:ext cx="0" cy="1485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457700" y="4114801"/>
            <a:ext cx="5715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47" tIns="68573" rIns="137147" bIns="68573">
            <a:spAutoFit/>
          </a:bodyPr>
          <a:lstStyle>
            <a:lvl1pPr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es-ES" sz="3000">
                <a:solidFill>
                  <a:srgbClr val="FF0000"/>
                </a:solidFill>
                <a:latin typeface="Arial" charset="0"/>
              </a:rPr>
              <a:t>F</a:t>
            </a:r>
          </a:p>
        </p:txBody>
      </p:sp>
      <p:sp>
        <p:nvSpPr>
          <p:cNvPr id="12" name="Arc 15"/>
          <p:cNvSpPr>
            <a:spLocks/>
          </p:cNvSpPr>
          <p:nvPr/>
        </p:nvSpPr>
        <p:spPr bwMode="auto">
          <a:xfrm rot="5180896" flipV="1">
            <a:off x="4389836" y="867965"/>
            <a:ext cx="1304925" cy="7341395"/>
          </a:xfrm>
          <a:custGeom>
            <a:avLst/>
            <a:gdLst>
              <a:gd name="T0" fmla="*/ 2147483647 w 21600"/>
              <a:gd name="T1" fmla="*/ 0 h 26598"/>
              <a:gd name="T2" fmla="*/ 2147483647 w 21600"/>
              <a:gd name="T3" fmla="*/ 2147483647 h 26598"/>
              <a:gd name="T4" fmla="*/ 0 w 21600"/>
              <a:gd name="T5" fmla="*/ 2147483647 h 26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598" fill="none" extrusionOk="0">
                <a:moveTo>
                  <a:pt x="12489" y="0"/>
                </a:moveTo>
                <a:cubicBezTo>
                  <a:pt x="18204" y="4050"/>
                  <a:pt x="21600" y="10619"/>
                  <a:pt x="21600" y="17623"/>
                </a:cubicBezTo>
                <a:cubicBezTo>
                  <a:pt x="21600" y="20720"/>
                  <a:pt x="20933" y="23780"/>
                  <a:pt x="19647" y="26598"/>
                </a:cubicBezTo>
              </a:path>
              <a:path w="21600" h="26598" stroke="0" extrusionOk="0">
                <a:moveTo>
                  <a:pt x="12489" y="0"/>
                </a:moveTo>
                <a:cubicBezTo>
                  <a:pt x="18204" y="4050"/>
                  <a:pt x="21600" y="10619"/>
                  <a:pt x="21600" y="17623"/>
                </a:cubicBezTo>
                <a:cubicBezTo>
                  <a:pt x="21600" y="20720"/>
                  <a:pt x="20933" y="23780"/>
                  <a:pt x="19647" y="26598"/>
                </a:cubicBezTo>
                <a:lnTo>
                  <a:pt x="0" y="17623"/>
                </a:lnTo>
                <a:lnTo>
                  <a:pt x="12489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9436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600700" y="36576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1371600" y="49149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8686800" y="49149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1371600" y="5603082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224213" y="5257801"/>
            <a:ext cx="311229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47" tIns="68573" rIns="137147" bIns="68573">
            <a:spAutoFit/>
          </a:bodyPr>
          <a:lstStyle>
            <a:lvl1pPr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es-ES" sz="1800" dirty="0">
                <a:solidFill>
                  <a:schemeClr val="tx1"/>
                </a:solidFill>
                <a:latin typeface="Arial" charset="0"/>
              </a:rPr>
              <a:t>AREA DE DEFORMACIÓN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1143000" y="5143500"/>
            <a:ext cx="37838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>
            <a:off x="1143000" y="4800600"/>
            <a:ext cx="18026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1257300" y="48006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504950" y="4457701"/>
            <a:ext cx="157400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47" tIns="68573" rIns="137147" bIns="68573">
            <a:spAutoFit/>
          </a:bodyPr>
          <a:lstStyle>
            <a:lvl1pPr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es-ES" sz="1800">
                <a:solidFill>
                  <a:srgbClr val="000000"/>
                </a:solidFill>
                <a:latin typeface="Arial" charset="0"/>
              </a:rPr>
              <a:t>Indentación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5143500" y="4343400"/>
            <a:ext cx="0" cy="800100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214938" y="4572001"/>
            <a:ext cx="275510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47" tIns="68573" rIns="137147" bIns="68573">
            <a:spAutoFit/>
          </a:bodyPr>
          <a:lstStyle>
            <a:lvl1pPr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es-ES" sz="1800">
                <a:solidFill>
                  <a:srgbClr val="000000"/>
                </a:solidFill>
                <a:latin typeface="Arial" charset="0"/>
              </a:rPr>
              <a:t>Restitución de energía</a:t>
            </a: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5029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545932" y="3771901"/>
            <a:ext cx="270271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47" tIns="68573" rIns="137147" bIns="68573">
            <a:spAutoFit/>
          </a:bodyPr>
          <a:lstStyle>
            <a:lvl1pPr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es-ES" sz="1800">
                <a:solidFill>
                  <a:srgbClr val="000000"/>
                </a:solidFill>
                <a:latin typeface="Arial" charset="0"/>
              </a:rPr>
              <a:t>Absorción de impacto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028700" y="3190875"/>
            <a:ext cx="3276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47" tIns="68573" rIns="137147" bIns="68573">
            <a:spAutoFit/>
          </a:bodyPr>
          <a:lstStyle>
            <a:lvl1pPr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1371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es-ES" sz="3600">
                <a:solidFill>
                  <a:schemeClr val="accent2"/>
                </a:solidFill>
                <a:latin typeface="Arial" charset="0"/>
              </a:rPr>
              <a:t>      ACCIÓN = REACCIÓN</a:t>
            </a:r>
            <a:endParaRPr lang="nl-NL" altLang="es-ES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8915400" y="3657600"/>
            <a:ext cx="0" cy="1485900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8801100" y="5143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7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B0293-15B6-4B7A-8A96-312AE7DF1C07}" type="slidenum">
              <a:rPr lang="en-GB" smtClean="0"/>
              <a:pPr/>
              <a:t>25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s-ES" dirty="0" smtClean="0"/>
              <a:t>FIVB (Federación Internacional de Voleibol)</a:t>
            </a:r>
          </a:p>
          <a:p>
            <a:r>
              <a:rPr lang="es-ES" dirty="0" smtClean="0"/>
              <a:t>FIBA (Federación Internacional de Baloncesto)</a:t>
            </a:r>
          </a:p>
          <a:p>
            <a:r>
              <a:rPr lang="es-ES" dirty="0" smtClean="0"/>
              <a:t>IHF (Federación Internacional de Balonmano)</a:t>
            </a:r>
          </a:p>
          <a:p>
            <a:r>
              <a:rPr lang="es-ES" dirty="0" smtClean="0"/>
              <a:t>BWF (Federación Mundial de </a:t>
            </a:r>
            <a:r>
              <a:rPr lang="es-ES" dirty="0" err="1" smtClean="0"/>
              <a:t>Badminton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sz="2200" dirty="0" smtClean="0">
                <a:solidFill>
                  <a:srgbClr val="FF0000"/>
                </a:solidFill>
              </a:rPr>
              <a:t>Cooperación con otras federaciones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I)AKS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ASBA (American </a:t>
            </a:r>
            <a:r>
              <a:rPr lang="es-ES" dirty="0" err="1" smtClean="0">
                <a:solidFill>
                  <a:srgbClr val="0070C0"/>
                </a:solidFill>
              </a:rPr>
              <a:t>Sports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Builders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Assn</a:t>
            </a:r>
            <a:r>
              <a:rPr lang="es-ES" dirty="0" smtClean="0">
                <a:solidFill>
                  <a:srgbClr val="0070C0"/>
                </a:solidFill>
              </a:rPr>
              <a:t>.)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ISA Sport (NOC/ NSF)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KEMA 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Green </a:t>
            </a:r>
            <a:r>
              <a:rPr lang="es-ES" dirty="0" err="1" smtClean="0">
                <a:solidFill>
                  <a:srgbClr val="0070C0"/>
                </a:solidFill>
              </a:rPr>
              <a:t>Building</a:t>
            </a:r>
            <a:r>
              <a:rPr lang="es-ES" dirty="0" smtClean="0">
                <a:solidFill>
                  <a:srgbClr val="0070C0"/>
                </a:solidFill>
              </a:rPr>
              <a:t> Council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Certificados disponibles</a:t>
            </a:r>
            <a:endParaRPr lang="es-ES" dirty="0"/>
          </a:p>
        </p:txBody>
      </p:sp>
      <p:pic>
        <p:nvPicPr>
          <p:cNvPr id="8" name="Picture 94" descr="DSC01358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724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5617171" y="515913"/>
            <a:ext cx="2586038" cy="431800"/>
            <a:chOff x="1466" y="2459"/>
            <a:chExt cx="1629" cy="272"/>
          </a:xfrm>
        </p:grpSpPr>
        <p:pic>
          <p:nvPicPr>
            <p:cNvPr id="14" name="Picture 79" descr="BWF NEW LOGO medium size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2550"/>
              <a:ext cx="27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0" descr="ITF_PO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550"/>
              <a:ext cx="17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1" descr="logo horizonta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" y="2550"/>
              <a:ext cx="36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2" descr="IH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" y="2459"/>
              <a:ext cx="15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2529"/>
              <a:ext cx="47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2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8" y="3509963"/>
            <a:ext cx="8605837" cy="1800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/>
              <a:t>Tecnología</a:t>
            </a:r>
            <a:r>
              <a:rPr lang="en-GB" dirty="0"/>
              <a:t> </a:t>
            </a:r>
            <a:r>
              <a:rPr lang="en-GB" dirty="0" err="1"/>
              <a:t>acrílica</a:t>
            </a:r>
            <a:r>
              <a:rPr lang="en-GB" dirty="0"/>
              <a:t>, </a:t>
            </a:r>
            <a:r>
              <a:rPr lang="en-GB" dirty="0" err="1"/>
              <a:t>híbrida</a:t>
            </a:r>
            <a:r>
              <a:rPr lang="en-GB" dirty="0"/>
              <a:t>, </a:t>
            </a:r>
            <a:r>
              <a:rPr lang="en-GB" dirty="0" err="1"/>
              <a:t>poliuretano</a:t>
            </a:r>
            <a:r>
              <a:rPr lang="en-GB" dirty="0"/>
              <a:t>, </a:t>
            </a:r>
            <a:r>
              <a:rPr lang="en-GB" dirty="0" err="1"/>
              <a:t>prefabricados</a:t>
            </a: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287524" y="1376772"/>
            <a:ext cx="8604956" cy="2052228"/>
          </a:xfrm>
        </p:spPr>
        <p:txBody>
          <a:bodyPr/>
          <a:lstStyle/>
          <a:p>
            <a:r>
              <a:rPr lang="en-US" dirty="0" smtClean="0"/>
              <a:t>2.1.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pavimentos</a:t>
            </a:r>
            <a:r>
              <a:rPr lang="en-US" dirty="0" smtClean="0"/>
              <a:t> </a:t>
            </a:r>
            <a:r>
              <a:rPr lang="en-US" dirty="0" err="1" smtClean="0"/>
              <a:t>deportivos</a:t>
            </a:r>
            <a:endParaRPr lang="en-US" dirty="0"/>
          </a:p>
        </p:txBody>
      </p:sp>
      <p:sp>
        <p:nvSpPr>
          <p:cNvPr id="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" name="Picture 51" descr="Classic 90-exp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9069" r="9995"/>
          <a:stretch/>
        </p:blipFill>
        <p:spPr bwMode="auto">
          <a:xfrm>
            <a:off x="3299866" y="0"/>
            <a:ext cx="2540127" cy="245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lopez.laura\Mis documentos\PVC\Roofing_Product_Pictures\Membranes\SPL SG 1.5 hellgrau 1.1_20 K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r="7451" b="13531"/>
          <a:stretch>
            <a:fillRect/>
          </a:stretch>
        </p:blipFill>
        <p:spPr bwMode="auto">
          <a:xfrm>
            <a:off x="18504" y="0"/>
            <a:ext cx="32813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93" y="-12079"/>
            <a:ext cx="3304007" cy="24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81213" y="5129213"/>
            <a:ext cx="5479257" cy="1728788"/>
          </a:xfrm>
        </p:spPr>
        <p:txBody>
          <a:bodyPr/>
          <a:lstStyle/>
          <a:p>
            <a:pPr marL="0" indent="0" algn="ctr">
              <a:buNone/>
              <a:tabLst>
                <a:tab pos="280988" algn="l"/>
              </a:tabLst>
            </a:pPr>
            <a:r>
              <a:rPr lang="es-ES" altLang="es-ES" sz="3500" b="1" dirty="0"/>
              <a:t>Sistemas deportivos acrílicos e híbridos</a:t>
            </a:r>
          </a:p>
        </p:txBody>
      </p:sp>
      <p:pic>
        <p:nvPicPr>
          <p:cNvPr id="95236" name="Picture 4" descr="C:\Documents and Settings\lopez.laura\Escritorio\Fotos pavimentos deportivos de Copsa\aglomerado cogido en  galicia 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70" y="188120"/>
            <a:ext cx="62579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 txBox="1">
            <a:spLocks/>
          </p:cNvSpPr>
          <p:nvPr/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13487504-487D-4C4C-821E-62E68AE2A91E}" type="datetime4">
              <a:rPr lang="en-US" smtClean="0"/>
              <a:pPr>
                <a:defRPr/>
              </a:pPr>
              <a:t>May 6, 2016</a:t>
            </a:fld>
            <a:endParaRPr lang="en-US" dirty="0"/>
          </a:p>
        </p:txBody>
      </p:sp>
      <p:pic>
        <p:nvPicPr>
          <p:cNvPr id="1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15674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Título"/>
          <p:cNvSpPr>
            <a:spLocks noGrp="1"/>
          </p:cNvSpPr>
          <p:nvPr>
            <p:ph type="title"/>
          </p:nvPr>
        </p:nvSpPr>
        <p:spPr>
          <a:xfrm>
            <a:off x="457200" y="273845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t"/>
          <a:lstStyle/>
          <a:p>
            <a:r>
              <a:rPr lang="es-ES" altLang="es-ES" smtClean="0"/>
              <a:t>Productos y sistemas</a:t>
            </a:r>
          </a:p>
        </p:txBody>
      </p:sp>
      <p:sp>
        <p:nvSpPr>
          <p:cNvPr id="11267" name="2 Marcador de texto"/>
          <p:cNvSpPr>
            <a:spLocks noGrp="1"/>
          </p:cNvSpPr>
          <p:nvPr>
            <p:ph type="body" sz="half" idx="1"/>
          </p:nvPr>
        </p:nvSpPr>
        <p:spPr>
          <a:xfrm>
            <a:off x="827584" y="1052513"/>
            <a:ext cx="3609975" cy="4443413"/>
          </a:xfrm>
        </p:spPr>
        <p:txBody>
          <a:bodyPr/>
          <a:lstStyle/>
          <a:p>
            <a:pPr marL="0" indent="0">
              <a:defRPr/>
            </a:pPr>
            <a:r>
              <a:rPr lang="es-ES" sz="2400" u="sng" dirty="0" smtClean="0"/>
              <a:t>Productos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err="1" smtClean="0"/>
              <a:t>Sikafloor</a:t>
            </a:r>
            <a:r>
              <a:rPr lang="es-ES" sz="2400" dirty="0" smtClean="0"/>
              <a:t> 154 W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err="1" smtClean="0"/>
              <a:t>Sikafloor</a:t>
            </a:r>
            <a:r>
              <a:rPr lang="es-ES" sz="2400" dirty="0" smtClean="0"/>
              <a:t> 2040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err="1" smtClean="0"/>
              <a:t>Sikafloor</a:t>
            </a:r>
            <a:r>
              <a:rPr lang="es-ES" sz="2400" dirty="0" smtClean="0"/>
              <a:t> 2030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err="1" smtClean="0"/>
              <a:t>Sikafloor</a:t>
            </a:r>
            <a:r>
              <a:rPr lang="es-ES" sz="2400" dirty="0" smtClean="0"/>
              <a:t> 2130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err="1" smtClean="0"/>
              <a:t>Sikafloor</a:t>
            </a:r>
            <a:r>
              <a:rPr lang="es-ES" sz="2400" dirty="0" smtClean="0"/>
              <a:t> 2120</a:t>
            </a:r>
          </a:p>
          <a:p>
            <a:pPr marL="0" indent="0">
              <a:buNone/>
              <a:defRPr/>
            </a:pPr>
            <a:r>
              <a:rPr lang="es-ES" u="sng" dirty="0" smtClean="0"/>
              <a:t>Sistemas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dirty="0" err="1" smtClean="0"/>
              <a:t>Sportline</a:t>
            </a:r>
            <a:endParaRPr lang="es-E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s-ES" dirty="0" err="1" smtClean="0"/>
              <a:t>Techline</a:t>
            </a:r>
            <a:endParaRPr lang="es-ES" dirty="0" smtClean="0"/>
          </a:p>
          <a:p>
            <a:pPr marL="0" indent="0">
              <a:defRPr/>
            </a:pPr>
            <a:endParaRPr lang="es-ES" dirty="0" smtClean="0"/>
          </a:p>
        </p:txBody>
      </p:sp>
      <p:pic>
        <p:nvPicPr>
          <p:cNvPr id="96261" name="Picture 5" descr="C:\Documents and Settings\lopez.laura\Mis documentos\emails y hojas técnicas\Pavimentos\referencias fotograficas de pavimentos deportivos COPSA\fotos pav.deportivos\sevilla colores de cop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1052513"/>
            <a:ext cx="4683920" cy="446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3"/>
          <p:cNvSpPr txBox="1">
            <a:spLocks/>
          </p:cNvSpPr>
          <p:nvPr/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13487504-487D-4C4C-821E-62E68AE2A91E}" type="datetime4">
              <a:rPr lang="en-US" smtClean="0"/>
              <a:pPr>
                <a:defRPr/>
              </a:pPr>
              <a:t>May 6, 2016</a:t>
            </a:fld>
            <a:endParaRPr lang="en-US" dirty="0"/>
          </a:p>
        </p:txBody>
      </p:sp>
      <p:pic>
        <p:nvPicPr>
          <p:cNvPr id="11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2504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2" descr="C:\Documents and Settings\lopez.laura\Escritorio\Fotos pavimentos deportivos de Copsa\Javier de Miguel 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3" y="333375"/>
            <a:ext cx="568880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C:\Documents and Settings\lopez.laura\Escritorio\Fotos pavimentos deportivos de Copsa\Javier de Miguel 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8" y="3500438"/>
            <a:ext cx="325040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9271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269631" y="3933825"/>
            <a:ext cx="8604738" cy="865188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1. ¿qué es la sostenibilidad? ¿Cómo se mide?</a:t>
            </a:r>
            <a:endParaRPr lang="es-ES" dirty="0"/>
          </a:p>
        </p:txBody>
      </p:sp>
      <p:pic>
        <p:nvPicPr>
          <p:cNvPr id="30723" name="Picture 7" descr="medir ventas en tu tienda vir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2" descr="C:\Documents and Settings\lopez.laura\Escritorio\Fotos pavimentos deportivos de Copsa\Nuñez de Arena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120"/>
            <a:ext cx="763190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9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1070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Título"/>
          <p:cNvSpPr>
            <a:spLocks noGrp="1"/>
          </p:cNvSpPr>
          <p:nvPr>
            <p:ph type="title"/>
          </p:nvPr>
        </p:nvSpPr>
        <p:spPr>
          <a:xfrm>
            <a:off x="457200" y="273845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t"/>
          <a:lstStyle/>
          <a:p>
            <a:r>
              <a:rPr lang="es-ES" altLang="es-ES" smtClean="0"/>
              <a:t>Sikafloor Sportline Sobre Asfalto</a:t>
            </a:r>
          </a:p>
        </p:txBody>
      </p:sp>
      <p:sp>
        <p:nvSpPr>
          <p:cNvPr id="106499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8244" y="1052513"/>
            <a:ext cx="7776243" cy="4443413"/>
          </a:xfrm>
        </p:spPr>
        <p:txBody>
          <a:bodyPr/>
          <a:lstStyle/>
          <a:p>
            <a:pPr marL="0" indent="0"/>
            <a:r>
              <a:rPr lang="en-GB" altLang="es-ES" sz="2800" b="1" dirty="0" err="1" smtClean="0"/>
              <a:t>Soporte</a:t>
            </a:r>
            <a:r>
              <a:rPr lang="en-GB" altLang="es-ES" sz="2800" b="1" dirty="0" smtClean="0"/>
              <a:t> de </a:t>
            </a:r>
            <a:r>
              <a:rPr lang="en-GB" altLang="es-ES" sz="2800" b="1" dirty="0" err="1" smtClean="0"/>
              <a:t>asfalto</a:t>
            </a:r>
            <a:r>
              <a:rPr lang="en-GB" altLang="es-ES" sz="2800" b="1" dirty="0" smtClean="0"/>
              <a:t> </a:t>
            </a:r>
            <a:r>
              <a:rPr lang="en-GB" altLang="es-ES" sz="2800" b="1" dirty="0" err="1" smtClean="0"/>
              <a:t>preparado</a:t>
            </a:r>
            <a:r>
              <a:rPr lang="en-GB" altLang="es-ES" sz="2800" b="1" dirty="0" smtClean="0"/>
              <a:t>  </a:t>
            </a:r>
          </a:p>
          <a:p>
            <a:pPr marL="0" indent="0"/>
            <a:r>
              <a:rPr lang="en-GB" altLang="es-ES" sz="2800" b="1" dirty="0" err="1" smtClean="0"/>
              <a:t>Capa</a:t>
            </a:r>
            <a:r>
              <a:rPr lang="en-GB" altLang="es-ES" sz="2800" b="1" dirty="0" smtClean="0"/>
              <a:t> de </a:t>
            </a:r>
            <a:r>
              <a:rPr lang="en-GB" altLang="es-ES" sz="2800" b="1" dirty="0" err="1" smtClean="0"/>
              <a:t>regularización</a:t>
            </a:r>
            <a:r>
              <a:rPr lang="en-GB" altLang="es-ES" sz="2800" b="1" dirty="0" smtClean="0"/>
              <a:t> </a:t>
            </a:r>
            <a:r>
              <a:rPr lang="en-GB" altLang="es-ES" sz="2800" b="1" dirty="0" err="1" smtClean="0"/>
              <a:t>gruesa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®-2040</a:t>
            </a:r>
          </a:p>
          <a:p>
            <a:pPr marL="0" indent="0"/>
            <a:r>
              <a:rPr lang="en-GB" altLang="es-ES" sz="2800" b="1" dirty="0" err="1" smtClean="0"/>
              <a:t>Capa</a:t>
            </a:r>
            <a:r>
              <a:rPr lang="en-GB" altLang="es-ES" sz="2800" b="1" dirty="0" smtClean="0"/>
              <a:t> de </a:t>
            </a:r>
            <a:r>
              <a:rPr lang="en-GB" altLang="es-ES" sz="2800" b="1" dirty="0" err="1" smtClean="0"/>
              <a:t>regularización</a:t>
            </a:r>
            <a:r>
              <a:rPr lang="en-GB" altLang="es-ES" sz="2800" b="1" dirty="0" smtClean="0"/>
              <a:t> </a:t>
            </a:r>
            <a:r>
              <a:rPr lang="en-GB" altLang="es-ES" sz="2800" b="1" dirty="0" err="1" smtClean="0"/>
              <a:t>fina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®-2030</a:t>
            </a:r>
          </a:p>
          <a:p>
            <a:pPr marL="0" indent="0"/>
            <a:r>
              <a:rPr lang="en-GB" altLang="es-ES" sz="2800" b="1" dirty="0" err="1" smtClean="0"/>
              <a:t>Sellador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®-2020</a:t>
            </a:r>
            <a:endParaRPr lang="en-GB" altLang="es-ES" sz="2800" b="1" i="1" u="sng" dirty="0" smtClean="0">
              <a:solidFill>
                <a:srgbClr val="00B050"/>
              </a:solidFill>
            </a:endParaRPr>
          </a:p>
          <a:p>
            <a:pPr marL="0" indent="0"/>
            <a:endParaRPr lang="es-ES" altLang="es-ES" dirty="0" smtClean="0"/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876800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3"/>
          <p:cNvSpPr txBox="1">
            <a:spLocks/>
          </p:cNvSpPr>
          <p:nvPr/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13487504-487D-4C4C-821E-62E68AE2A91E}" type="datetime4">
              <a:rPr lang="en-US" smtClean="0"/>
              <a:pPr>
                <a:defRPr/>
              </a:pPr>
              <a:t>May 6, 2016</a:t>
            </a:fld>
            <a:endParaRPr lang="en-US" dirty="0"/>
          </a:p>
        </p:txBody>
      </p:sp>
      <p:pic>
        <p:nvPicPr>
          <p:cNvPr id="11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8568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t"/>
          <a:lstStyle/>
          <a:p>
            <a:r>
              <a:rPr lang="es-ES" altLang="es-ES" sz="3600" dirty="0" err="1" smtClean="0"/>
              <a:t>Sikafloor</a:t>
            </a:r>
            <a:r>
              <a:rPr lang="es-ES" altLang="es-ES" sz="3600" dirty="0" smtClean="0"/>
              <a:t> </a:t>
            </a:r>
            <a:r>
              <a:rPr lang="es-ES" altLang="es-ES" sz="3600" dirty="0" err="1" smtClean="0"/>
              <a:t>Sportline</a:t>
            </a:r>
            <a:r>
              <a:rPr lang="es-ES" altLang="es-ES" sz="3600" dirty="0" smtClean="0"/>
              <a:t> para Carriles Bici</a:t>
            </a:r>
          </a:p>
        </p:txBody>
      </p:sp>
      <p:sp>
        <p:nvSpPr>
          <p:cNvPr id="10752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99592" y="764704"/>
            <a:ext cx="7289006" cy="4443413"/>
          </a:xfrm>
        </p:spPr>
        <p:txBody>
          <a:bodyPr/>
          <a:lstStyle/>
          <a:p>
            <a:pPr marL="0" indent="0"/>
            <a:r>
              <a:rPr lang="en-GB" altLang="es-ES" sz="2800" b="1" dirty="0" err="1" smtClean="0"/>
              <a:t>Imprimación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 154 W (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sobre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hormigón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)</a:t>
            </a:r>
          </a:p>
          <a:p>
            <a:pPr marL="0" indent="0"/>
            <a:r>
              <a:rPr lang="en-GB" altLang="es-ES" sz="2800" b="1" dirty="0" err="1" smtClean="0"/>
              <a:t>Capa</a:t>
            </a:r>
            <a:r>
              <a:rPr lang="en-GB" altLang="es-ES" sz="2800" b="1" dirty="0" smtClean="0"/>
              <a:t> de </a:t>
            </a:r>
            <a:r>
              <a:rPr lang="en-GB" altLang="es-ES" sz="2800" b="1" dirty="0" err="1" smtClean="0"/>
              <a:t>regularización</a:t>
            </a:r>
            <a:r>
              <a:rPr lang="en-GB" altLang="es-ES" sz="2800" b="1" dirty="0" smtClean="0"/>
              <a:t> </a:t>
            </a:r>
            <a:r>
              <a:rPr lang="en-GB" altLang="es-ES" sz="2800" b="1" dirty="0" err="1" smtClean="0"/>
              <a:t>gruesa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®-2040</a:t>
            </a:r>
          </a:p>
          <a:p>
            <a:pPr marL="0" indent="0"/>
            <a:r>
              <a:rPr lang="en-GB" altLang="es-ES" sz="2800" b="1" dirty="0" err="1" smtClean="0"/>
              <a:t>Capa</a:t>
            </a:r>
            <a:r>
              <a:rPr lang="en-GB" altLang="es-ES" sz="2800" b="1" dirty="0" smtClean="0"/>
              <a:t> de </a:t>
            </a:r>
            <a:r>
              <a:rPr lang="en-GB" altLang="es-ES" sz="2800" b="1" dirty="0" err="1" smtClean="0"/>
              <a:t>regularización</a:t>
            </a:r>
            <a:r>
              <a:rPr lang="en-GB" altLang="es-ES" sz="2800" b="1" dirty="0" smtClean="0"/>
              <a:t> </a:t>
            </a:r>
            <a:r>
              <a:rPr lang="en-GB" altLang="es-ES" sz="2800" b="1" dirty="0" err="1" smtClean="0"/>
              <a:t>fina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®-2030</a:t>
            </a:r>
          </a:p>
          <a:p>
            <a:pPr marL="0" indent="0"/>
            <a:r>
              <a:rPr lang="en-GB" altLang="es-ES" sz="2800" b="1" dirty="0" err="1" smtClean="0"/>
              <a:t>Capa</a:t>
            </a:r>
            <a:r>
              <a:rPr lang="en-GB" altLang="es-ES" sz="2800" b="1" dirty="0" smtClean="0"/>
              <a:t> de </a:t>
            </a:r>
            <a:r>
              <a:rPr lang="en-GB" altLang="es-ES" sz="2800" b="1" dirty="0" err="1" smtClean="0"/>
              <a:t>regularización</a:t>
            </a:r>
            <a:r>
              <a:rPr lang="en-GB" altLang="es-ES" sz="2800" b="1" dirty="0" smtClean="0"/>
              <a:t> </a:t>
            </a:r>
            <a:r>
              <a:rPr lang="en-GB" altLang="es-ES" sz="2800" b="1" dirty="0" err="1" smtClean="0"/>
              <a:t>fina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®-2030</a:t>
            </a:r>
          </a:p>
          <a:p>
            <a:pPr marL="0" indent="0"/>
            <a:r>
              <a:rPr lang="en-GB" altLang="es-ES" sz="2800" b="1" dirty="0" err="1" smtClean="0"/>
              <a:t>Sellador</a:t>
            </a:r>
            <a:r>
              <a:rPr lang="en-GB" altLang="es-ES" sz="2800" b="1" dirty="0" smtClean="0"/>
              <a:t>: </a:t>
            </a:r>
            <a:r>
              <a:rPr lang="en-GB" altLang="es-ES" sz="2800" b="1" dirty="0" err="1" smtClean="0">
                <a:solidFill>
                  <a:srgbClr val="00B050"/>
                </a:solidFill>
              </a:rPr>
              <a:t>Sikafloor</a:t>
            </a:r>
            <a:r>
              <a:rPr lang="en-GB" altLang="es-ES" sz="2800" b="1" dirty="0" smtClean="0">
                <a:solidFill>
                  <a:srgbClr val="00B050"/>
                </a:solidFill>
              </a:rPr>
              <a:t>®-2020</a:t>
            </a:r>
            <a:endParaRPr lang="en-GB" altLang="es-ES" sz="2800" b="1" i="1" u="sng" dirty="0" smtClean="0">
              <a:solidFill>
                <a:srgbClr val="00B050"/>
              </a:solidFill>
            </a:endParaRPr>
          </a:p>
          <a:p>
            <a:pPr marL="0" indent="0"/>
            <a:endParaRPr lang="es-ES" altLang="es-ES" dirty="0" smtClean="0"/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32288"/>
            <a:ext cx="3657600" cy="201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4" descr="C:\Documents and Settings\lopez.laura\Escritorio\Fotos pavimentos deportivos de Copsa\HPIM136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2527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3"/>
          <p:cNvSpPr txBox="1">
            <a:spLocks/>
          </p:cNvSpPr>
          <p:nvPr/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13487504-487D-4C4C-821E-62E68AE2A91E}" type="datetime4">
              <a:rPr lang="en-US" smtClean="0"/>
              <a:pPr>
                <a:defRPr/>
              </a:pPr>
              <a:t>May 6, 2016</a:t>
            </a:fld>
            <a:endParaRPr lang="en-US" dirty="0"/>
          </a:p>
        </p:txBody>
      </p:sp>
      <p:pic>
        <p:nvPicPr>
          <p:cNvPr id="12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24518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Título"/>
          <p:cNvSpPr>
            <a:spLocks noGrp="1"/>
          </p:cNvSpPr>
          <p:nvPr>
            <p:ph type="title"/>
          </p:nvPr>
        </p:nvSpPr>
        <p:spPr>
          <a:xfrm>
            <a:off x="840582" y="166688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t"/>
          <a:lstStyle/>
          <a:p>
            <a:r>
              <a:rPr lang="es-ES" altLang="es-ES" sz="3600"/>
              <a:t>Sikafloor Techline sobre hormigón</a:t>
            </a:r>
          </a:p>
        </p:txBody>
      </p:sp>
      <p:sp>
        <p:nvSpPr>
          <p:cNvPr id="110595" name="2 Marcador de contenido"/>
          <p:cNvSpPr>
            <a:spLocks noGrp="1"/>
          </p:cNvSpPr>
          <p:nvPr>
            <p:ph sz="half" idx="1"/>
          </p:nvPr>
        </p:nvSpPr>
        <p:spPr>
          <a:xfrm>
            <a:off x="1116808" y="1126333"/>
            <a:ext cx="7720013" cy="4945856"/>
          </a:xfrm>
        </p:spPr>
        <p:txBody>
          <a:bodyPr/>
          <a:lstStyle/>
          <a:p>
            <a:pPr marL="0" indent="0"/>
            <a:r>
              <a:rPr lang="en-GB" altLang="es-ES" sz="2300" b="1"/>
              <a:t>Imprimación: </a:t>
            </a:r>
            <a:r>
              <a:rPr lang="en-GB" altLang="es-ES" sz="2300" b="1">
                <a:solidFill>
                  <a:srgbClr val="00B050"/>
                </a:solidFill>
              </a:rPr>
              <a:t>Sikafloor® 154 W </a:t>
            </a:r>
          </a:p>
          <a:p>
            <a:pPr marL="0" indent="0"/>
            <a:r>
              <a:rPr lang="en-GB" altLang="es-ES" sz="2300" b="1"/>
              <a:t>Capa de regularización fina: </a:t>
            </a:r>
            <a:r>
              <a:rPr lang="en-GB" altLang="es-ES" sz="2300" b="1">
                <a:solidFill>
                  <a:srgbClr val="00B050"/>
                </a:solidFill>
              </a:rPr>
              <a:t>Sikafloor®-2130</a:t>
            </a:r>
          </a:p>
          <a:p>
            <a:pPr marL="0" indent="0"/>
            <a:r>
              <a:rPr lang="en-GB" altLang="es-ES" sz="2300" b="1"/>
              <a:t>Capa de regularización fina: </a:t>
            </a:r>
            <a:r>
              <a:rPr lang="en-GB" altLang="es-ES" sz="2300" b="1">
                <a:solidFill>
                  <a:srgbClr val="00B050"/>
                </a:solidFill>
              </a:rPr>
              <a:t>Sikafloor®-2130</a:t>
            </a:r>
          </a:p>
          <a:p>
            <a:pPr marL="0" indent="0"/>
            <a:r>
              <a:rPr lang="en-GB" altLang="es-ES" sz="2300" b="1"/>
              <a:t>Sellador: </a:t>
            </a:r>
            <a:r>
              <a:rPr lang="en-GB" altLang="es-ES" sz="2300" b="1">
                <a:solidFill>
                  <a:srgbClr val="00B050"/>
                </a:solidFill>
              </a:rPr>
              <a:t>Sikafloor®-2120</a:t>
            </a:r>
            <a:endParaRPr lang="en-GB" altLang="es-ES" sz="2300" b="1" i="1" u="sng">
              <a:solidFill>
                <a:srgbClr val="00B050"/>
              </a:solidFill>
            </a:endParaRPr>
          </a:p>
          <a:p>
            <a:pPr marL="0" indent="0"/>
            <a:r>
              <a:rPr lang="en-GB" altLang="es-ES" sz="2300" b="1"/>
              <a:t>Sellador: </a:t>
            </a:r>
            <a:r>
              <a:rPr lang="en-GB" altLang="es-ES" sz="2300" b="1">
                <a:solidFill>
                  <a:srgbClr val="00B050"/>
                </a:solidFill>
              </a:rPr>
              <a:t>Sikafloor®-2120</a:t>
            </a:r>
            <a:endParaRPr lang="en-GB" altLang="es-ES" sz="2300" b="1" i="1" u="sng">
              <a:solidFill>
                <a:srgbClr val="00B050"/>
              </a:solidFill>
            </a:endParaRPr>
          </a:p>
          <a:p>
            <a:pPr marL="0" indent="0"/>
            <a:endParaRPr lang="es-ES" altLang="es-ES" smtClean="0"/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9705"/>
            <a:ext cx="5267325" cy="325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1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42441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1042988" y="61913"/>
            <a:ext cx="820817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s-ES" sz="2100">
                <a:solidFill>
                  <a:schemeClr val="tx1"/>
                </a:solidFill>
                <a:latin typeface="Arial" charset="0"/>
              </a:rPr>
              <a:t>Cuadro Resumen SISTEMAS ACRILICOS DEPORTIVOS</a:t>
            </a: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1359695" y="523875"/>
            <a:ext cx="76485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Sika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Sportline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asfalto</a:t>
            </a:r>
            <a:endParaRPr lang="en-GB" altLang="es-ES" sz="120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gruesa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®-2040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: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Sellador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®-2020</a:t>
            </a:r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Sika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Sportline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para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Carriles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Bici</a:t>
            </a:r>
            <a:endParaRPr lang="en-GB" altLang="es-ES" sz="120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Imprimación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hormigón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            (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®-154 W)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gruesa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®-2040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: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: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Sellador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®-2020</a:t>
            </a:r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i="1" dirty="0">
                <a:solidFill>
                  <a:schemeClr val="tx1"/>
                </a:solidFill>
                <a:latin typeface="Arial" charset="0"/>
              </a:rPr>
              <a:t>	</a:t>
            </a:r>
          </a:p>
          <a:p>
            <a:pPr algn="l" eaLnBrk="1" hangingPunct="1"/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Sika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Sportline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hormigón</a:t>
            </a:r>
            <a:endParaRPr lang="en-GB" altLang="es-ES" sz="120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Imprimación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®-154 W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gruesa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®-2040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Sellador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®-2020</a:t>
            </a:r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Sika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Techline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Plus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asfalto</a:t>
            </a:r>
            <a:endParaRPr lang="en-GB" altLang="es-ES" sz="120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gruesa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®-2040 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Sellador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®-2120</a:t>
            </a:r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Sika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Techline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sobre</a:t>
            </a:r>
            <a:r>
              <a:rPr lang="en-GB" altLang="es-ES" sz="1200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i="1" u="sng" dirty="0" err="1">
                <a:solidFill>
                  <a:schemeClr val="tx1"/>
                </a:solidFill>
                <a:latin typeface="Arial" charset="0"/>
              </a:rPr>
              <a:t>hormigón</a:t>
            </a:r>
            <a:endParaRPr lang="en-GB" altLang="es-ES" sz="120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Imprimación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®-154 W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Capa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regularización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fina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®-2130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Sellador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®-2120</a:t>
            </a:r>
          </a:p>
          <a:p>
            <a:pPr algn="l" eaLnBrk="1" hangingPunct="1"/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Sellador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:                       		</a:t>
            </a:r>
            <a:r>
              <a:rPr lang="en-GB" altLang="es-ES" sz="1200" dirty="0" err="1">
                <a:solidFill>
                  <a:schemeClr val="tx1"/>
                </a:solidFill>
                <a:latin typeface="Arial" charset="0"/>
              </a:rPr>
              <a:t>Sikafloor</a:t>
            </a:r>
            <a:r>
              <a:rPr lang="en-GB" altLang="es-ES" sz="1200" dirty="0">
                <a:solidFill>
                  <a:schemeClr val="tx1"/>
                </a:solidFill>
                <a:latin typeface="Arial" charset="0"/>
              </a:rPr>
              <a:t>®-2120</a:t>
            </a:r>
          </a:p>
          <a:p>
            <a:pPr algn="l" eaLnBrk="1" hangingPunct="1"/>
            <a:endParaRPr lang="en-GB" altLang="es-ES" sz="1200" i="1" u="sng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1621" name="7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33" y="2550320"/>
            <a:ext cx="3319463" cy="170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8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32" y="692945"/>
            <a:ext cx="3638550" cy="1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9 Imag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293395"/>
            <a:ext cx="3288507" cy="177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3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8866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asic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0944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5382691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81213" y="5129213"/>
            <a:ext cx="5479257" cy="1728788"/>
          </a:xfrm>
          <a:prstGeom prst="rect">
            <a:avLst/>
          </a:prstGeom>
        </p:spPr>
        <p:txBody>
          <a:bodyPr lIns="137160" tIns="68580" rIns="137160" bIns="685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80988" algn="l"/>
              </a:tabLst>
            </a:pPr>
            <a:r>
              <a:rPr lang="es-ES" altLang="es-ES" sz="3500" b="1" dirty="0" smtClean="0"/>
              <a:t>Sistemas deportivos</a:t>
            </a:r>
            <a:endParaRPr lang="es-ES" altLang="es-ES" sz="3500" b="1" dirty="0"/>
          </a:p>
        </p:txBody>
      </p:sp>
      <p:sp>
        <p:nvSpPr>
          <p:cNvPr id="5" name="Datumsplatzhalter 3"/>
          <p:cNvSpPr txBox="1">
            <a:spLocks/>
          </p:cNvSpPr>
          <p:nvPr/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13487504-487D-4C4C-821E-62E68AE2A91E}" type="datetime4">
              <a:rPr lang="en-US" smtClean="0"/>
              <a:pPr>
                <a:defRPr/>
              </a:pPr>
              <a:t>May 6, 2016</a:t>
            </a:fld>
            <a:endParaRPr lang="en-US" dirty="0"/>
          </a:p>
        </p:txBody>
      </p:sp>
      <p:pic>
        <p:nvPicPr>
          <p:cNvPr id="6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1688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1" y="4029075"/>
            <a:ext cx="4341020" cy="69770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s-ES" sz="3000">
                <a:latin typeface="Arial" charset="0"/>
              </a:rPr>
              <a:t>Classic 110 Eco</a:t>
            </a:r>
            <a:endParaRPr lang="nl-NL" altLang="es-ES" sz="3000">
              <a:latin typeface="Arial Narrow" pitchFamily="34" charset="0"/>
            </a:endParaRP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512095" y="628650"/>
            <a:ext cx="7124700" cy="5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Introduciendo LÍNEA BRONCE</a:t>
            </a:r>
            <a:endParaRPr lang="en-GB" altLang="es-ES" sz="3600">
              <a:latin typeface="Arial" charset="0"/>
            </a:endParaRP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1076326" y="1190626"/>
            <a:ext cx="808434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495300" indent="-1905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>
                <a:solidFill>
                  <a:schemeClr val="tx1"/>
                </a:solidFill>
                <a:latin typeface="Arial" charset="0"/>
              </a:rPr>
              <a:t>Pulastic Línea Bronce: pavimentos deportivos tradicional punto-elásticos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>
                <a:solidFill>
                  <a:schemeClr val="tx1"/>
                </a:solidFill>
                <a:latin typeface="Arial" charset="0"/>
              </a:rPr>
              <a:t>Cumple con la norma EN14904 para pavimentos deportivos interiores</a:t>
            </a:r>
          </a:p>
          <a:p>
            <a:pPr lvl="1"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1800" b="0">
                <a:solidFill>
                  <a:schemeClr val="tx1"/>
                </a:solidFill>
                <a:latin typeface="Arial" charset="0"/>
              </a:rPr>
              <a:t>Amortiguación &gt; 25%! = Categoría P1 (Punto Elástico Nivel1)</a:t>
            </a:r>
          </a:p>
        </p:txBody>
      </p:sp>
      <p:grpSp>
        <p:nvGrpSpPr>
          <p:cNvPr id="310292" name="Group 20"/>
          <p:cNvGrpSpPr>
            <a:grpSpLocks/>
          </p:cNvGrpSpPr>
          <p:nvPr/>
        </p:nvGrpSpPr>
        <p:grpSpPr bwMode="auto">
          <a:xfrm>
            <a:off x="4495800" y="3400425"/>
            <a:ext cx="4648200" cy="2440782"/>
            <a:chOff x="1650" y="870"/>
            <a:chExt cx="1952" cy="1025"/>
          </a:xfrm>
        </p:grpSpPr>
        <p:pic>
          <p:nvPicPr>
            <p:cNvPr id="35857" name="Picture 18" descr="basic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870"/>
              <a:ext cx="1429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19" descr="Brons_concept_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871"/>
              <a:ext cx="7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6511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  <p:bldP spid="31028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1100" y="2686051"/>
            <a:ext cx="4631532" cy="23383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800" dirty="0">
                <a:latin typeface="Arial" charset="0"/>
              </a:rPr>
              <a:t>Classic 60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500" dirty="0">
                <a:latin typeface="Arial" charset="0"/>
              </a:rPr>
              <a:t>(</a:t>
            </a:r>
            <a:r>
              <a:rPr lang="en-US" altLang="es-ES" sz="1500" dirty="0" smtClean="0">
                <a:latin typeface="Arial" charset="0"/>
              </a:rPr>
              <a:t>4 </a:t>
            </a:r>
            <a:r>
              <a:rPr lang="en-US" altLang="es-ES" sz="1500" dirty="0">
                <a:latin typeface="Arial" charset="0"/>
              </a:rPr>
              <a:t>mm </a:t>
            </a:r>
            <a:r>
              <a:rPr lang="en-US" altLang="es-ES" sz="1500" dirty="0" err="1">
                <a:latin typeface="Arial" charset="0"/>
              </a:rPr>
              <a:t>lámina</a:t>
            </a:r>
            <a:r>
              <a:rPr lang="en-US" altLang="es-ES" sz="1500" dirty="0">
                <a:latin typeface="Arial" charset="0"/>
              </a:rPr>
              <a:t> </a:t>
            </a:r>
            <a:r>
              <a:rPr lang="en-US" altLang="es-ES" sz="1500" dirty="0" smtClean="0">
                <a:latin typeface="Arial" charset="0"/>
              </a:rPr>
              <a:t>+</a:t>
            </a:r>
            <a:r>
              <a:rPr lang="en-US" altLang="es-ES" sz="1500" dirty="0">
                <a:latin typeface="Arial" charset="0"/>
              </a:rPr>
              <a:t> </a:t>
            </a:r>
            <a:r>
              <a:rPr lang="en-US" altLang="es-ES" sz="1500" dirty="0" smtClean="0">
                <a:latin typeface="Arial" charset="0"/>
              </a:rPr>
              <a:t>2 </a:t>
            </a:r>
            <a:r>
              <a:rPr lang="en-US" altLang="es-ES" sz="1500" dirty="0" smtClean="0">
                <a:latin typeface="Arial" charset="0"/>
              </a:rPr>
              <a:t> </a:t>
            </a:r>
            <a:r>
              <a:rPr lang="en-US" altLang="es-ES" sz="1500" dirty="0">
                <a:latin typeface="Arial" charset="0"/>
              </a:rPr>
              <a:t>mm PU)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800" dirty="0">
                <a:latin typeface="Arial" charset="0"/>
              </a:rPr>
              <a:t>Classic 70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500" dirty="0">
                <a:latin typeface="Arial" charset="0"/>
              </a:rPr>
              <a:t>(5 mm </a:t>
            </a:r>
            <a:r>
              <a:rPr lang="en-US" altLang="es-ES" sz="1500" dirty="0" err="1">
                <a:latin typeface="Arial" charset="0"/>
              </a:rPr>
              <a:t>lámina</a:t>
            </a:r>
            <a:r>
              <a:rPr lang="en-US" altLang="es-ES" sz="1500" dirty="0">
                <a:latin typeface="Arial" charset="0"/>
              </a:rPr>
              <a:t> + 2 mm PU)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800" dirty="0">
                <a:latin typeface="Arial" charset="0"/>
              </a:rPr>
              <a:t>Classic 80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500" dirty="0">
                <a:latin typeface="Arial" charset="0"/>
              </a:rPr>
              <a:t>(6 mm </a:t>
            </a:r>
            <a:r>
              <a:rPr lang="en-US" altLang="es-ES" sz="1500" dirty="0" err="1">
                <a:latin typeface="Arial" charset="0"/>
              </a:rPr>
              <a:t>lámina</a:t>
            </a:r>
            <a:r>
              <a:rPr lang="en-US" altLang="es-ES" sz="1500" dirty="0">
                <a:latin typeface="Arial" charset="0"/>
              </a:rPr>
              <a:t> + 2 mm PU)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800" dirty="0">
                <a:latin typeface="Arial" charset="0"/>
              </a:rPr>
              <a:t>Classic 90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s-ES" sz="1500" dirty="0">
                <a:latin typeface="Arial" charset="0"/>
              </a:rPr>
              <a:t>(7 mm </a:t>
            </a:r>
            <a:r>
              <a:rPr lang="en-US" altLang="es-ES" sz="1500" dirty="0" err="1">
                <a:latin typeface="Arial" charset="0"/>
              </a:rPr>
              <a:t>lámina</a:t>
            </a:r>
            <a:r>
              <a:rPr lang="en-US" altLang="es-ES" sz="1500" dirty="0">
                <a:latin typeface="Arial" charset="0"/>
              </a:rPr>
              <a:t> +2 mm PU)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s-ES" sz="18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NL" altLang="es-ES" sz="1800" dirty="0">
              <a:latin typeface="Arial Narrow" pitchFamily="34" charset="0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512095" y="628650"/>
            <a:ext cx="7124700" cy="5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Introduciendo LÍNEA BRONCE </a:t>
            </a:r>
            <a:endParaRPr lang="en-GB" altLang="es-ES" sz="3600">
              <a:latin typeface="Arial" charset="0"/>
            </a:endParaRP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1014413" y="1402558"/>
            <a:ext cx="8129588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400" b="0">
                <a:solidFill>
                  <a:schemeClr val="tx1"/>
                </a:solidFill>
                <a:latin typeface="Arial" charset="0"/>
              </a:rPr>
              <a:t>Otros sistemas: NO cumple la norma EN14904 	Amortiguación &lt; 25%!</a:t>
            </a:r>
            <a:r>
              <a:rPr lang="nl-NL" altLang="es-ES" sz="2100" b="0">
                <a:solidFill>
                  <a:schemeClr val="tx1"/>
                </a:solidFill>
                <a:latin typeface="Arial" charset="0"/>
              </a:rPr>
              <a:t>	</a:t>
            </a:r>
          </a:p>
        </p:txBody>
      </p:sp>
      <p:grpSp>
        <p:nvGrpSpPr>
          <p:cNvPr id="395274" name="Group 10"/>
          <p:cNvGrpSpPr>
            <a:grpSpLocks/>
          </p:cNvGrpSpPr>
          <p:nvPr/>
        </p:nvGrpSpPr>
        <p:grpSpPr bwMode="auto">
          <a:xfrm>
            <a:off x="4548188" y="2540795"/>
            <a:ext cx="4417220" cy="2440781"/>
            <a:chOff x="1650" y="870"/>
            <a:chExt cx="1952" cy="1025"/>
          </a:xfrm>
        </p:grpSpPr>
        <p:pic>
          <p:nvPicPr>
            <p:cNvPr id="36881" name="Picture 11" descr="basic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870"/>
              <a:ext cx="1429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12" descr="Brons_concept_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871"/>
              <a:ext cx="7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33671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5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5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build="p"/>
      <p:bldP spid="3952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Pro 180 X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06464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tange - c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598820" cy="71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ulast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8348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012" y="1100138"/>
            <a:ext cx="7674219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tabLst>
                <a:tab pos="355600" algn="l"/>
              </a:tabLst>
            </a:pPr>
            <a:r>
              <a:rPr lang="es-ES" altLang="es-ES" sz="2400" dirty="0" smtClean="0"/>
              <a:t>¿Qué es el Ciclo de Vida (LCA)?</a:t>
            </a:r>
          </a:p>
          <a:p>
            <a:pPr marL="0" indent="0" eaLnBrk="1" hangingPunct="1">
              <a:tabLst>
                <a:tab pos="355600" algn="l"/>
              </a:tabLst>
            </a:pPr>
            <a:endParaRPr lang="es-ES" altLang="es-ES" sz="2400" dirty="0" smtClean="0"/>
          </a:p>
          <a:p>
            <a:pPr marL="0" indent="0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400" b="0" dirty="0" smtClean="0"/>
              <a:t> 	Cuantificación de los impactos potenciales al medioambiente a lo largo de toda la vida del producto </a:t>
            </a:r>
          </a:p>
          <a:p>
            <a:pPr marL="1676400" lvl="3" indent="-239713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000" b="0" dirty="0" smtClean="0"/>
              <a:t>extracción de materias primas</a:t>
            </a:r>
          </a:p>
          <a:p>
            <a:pPr marL="1676400" lvl="3" indent="-239713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000" b="0" dirty="0" smtClean="0"/>
              <a:t>producción</a:t>
            </a:r>
          </a:p>
          <a:p>
            <a:pPr marL="1676400" lvl="3" indent="-239713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000" b="0" dirty="0" smtClean="0"/>
              <a:t>aplicación</a:t>
            </a:r>
          </a:p>
          <a:p>
            <a:pPr marL="1676400" lvl="3" indent="-239713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000" b="0" dirty="0" smtClean="0"/>
              <a:t>uso</a:t>
            </a:r>
          </a:p>
          <a:p>
            <a:pPr marL="1676400" lvl="3" indent="-239713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000" b="0" dirty="0" smtClean="0"/>
              <a:t>final de vida</a:t>
            </a:r>
          </a:p>
          <a:p>
            <a:pPr marL="0" indent="0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400" b="0" dirty="0" smtClean="0"/>
              <a:t> 	Método estandarizado (ISO 14040)</a:t>
            </a:r>
          </a:p>
          <a:p>
            <a:pPr marL="0" indent="0" eaLnBrk="1" hangingPunct="1">
              <a:buFontTx/>
              <a:buChar char="•"/>
              <a:tabLst>
                <a:tab pos="355600" algn="l"/>
              </a:tabLst>
            </a:pPr>
            <a:r>
              <a:rPr lang="es-ES" altLang="es-ES" sz="2400" b="0" dirty="0" smtClean="0">
                <a:sym typeface="Wingdings" pitchFamily="2" charset="2"/>
              </a:rPr>
              <a:t> 	</a:t>
            </a:r>
            <a:r>
              <a:rPr lang="es-ES" altLang="es-ES" sz="2400" b="0" dirty="0" smtClean="0"/>
              <a:t>Aporta nuevos puntos de vista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47397" y="265114"/>
            <a:ext cx="7643446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r>
              <a:rPr lang="de-CH" altLang="es-ES" sz="2800" b="1" dirty="0" smtClean="0">
                <a:latin typeface="Arial" pitchFamily="34" charset="0"/>
              </a:rPr>
              <a:t>1.1 ANÁLISIS DEL CICLO DE VIDA (LCA</a:t>
            </a:r>
            <a:r>
              <a:rPr lang="de-CH" altLang="es-ES" sz="2800" b="1" dirty="0">
                <a:latin typeface="Arial" pitchFamily="34" charset="0"/>
              </a:rPr>
              <a:t>) </a:t>
            </a:r>
          </a:p>
        </p:txBody>
      </p:sp>
      <p:pic>
        <p:nvPicPr>
          <p:cNvPr id="2970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135198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Elite Comfort 65 X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85070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Elite Performance 65 X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28505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Elite Comfort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8914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95536" y="231856"/>
            <a:ext cx="9001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Sistemas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Especiales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 LÍNEA PERFORMANCE</a:t>
            </a:r>
            <a:endParaRPr lang="en-GB" altLang="es-ES" sz="3600" dirty="0">
              <a:latin typeface="Arial" charset="0"/>
            </a:endParaRP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1016002" y="1588295"/>
            <a:ext cx="808434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 dirty="0">
                <a:solidFill>
                  <a:schemeClr val="tx1"/>
                </a:solidFill>
                <a:latin typeface="Arial" charset="0"/>
              </a:rPr>
              <a:t>Pulastic Performance line: </a:t>
            </a:r>
            <a:r>
              <a:rPr lang="nl-NL" altLang="es-ES" sz="2100" b="0" dirty="0" smtClean="0">
                <a:solidFill>
                  <a:schemeClr val="tx1"/>
                </a:solidFill>
                <a:latin typeface="Arial" charset="0"/>
              </a:rPr>
              <a:t>Pavimento deportivo para uso en salas de musculación</a:t>
            </a:r>
            <a:endParaRPr lang="en-US" altLang="es-ES" sz="21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68666" name="Group 26"/>
          <p:cNvGrpSpPr>
            <a:grpSpLocks/>
          </p:cNvGrpSpPr>
          <p:nvPr/>
        </p:nvGrpSpPr>
        <p:grpSpPr bwMode="auto">
          <a:xfrm>
            <a:off x="1201341" y="2780928"/>
            <a:ext cx="3138488" cy="3202782"/>
            <a:chOff x="522" y="900"/>
            <a:chExt cx="1318" cy="1345"/>
          </a:xfrm>
        </p:grpSpPr>
        <p:sp>
          <p:nvSpPr>
            <p:cNvPr id="66572" name="Rectangle 17"/>
            <p:cNvSpPr>
              <a:spLocks noChangeArrowheads="1"/>
            </p:cNvSpPr>
            <p:nvPr/>
          </p:nvSpPr>
          <p:spPr bwMode="auto">
            <a:xfrm>
              <a:off x="641" y="2007"/>
              <a:ext cx="104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24" tIns="30462" rIns="60924" bIns="30462"/>
            <a:lstStyle>
              <a:lvl1pPr marL="2286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altLang="es-ES" sz="2100">
                  <a:solidFill>
                    <a:schemeClr val="tx1"/>
                  </a:solidFill>
                  <a:latin typeface="Arial" charset="0"/>
                </a:rPr>
                <a:t>PULASTIC GT 100</a:t>
              </a:r>
            </a:p>
          </p:txBody>
        </p:sp>
        <p:pic>
          <p:nvPicPr>
            <p:cNvPr id="66573" name="Picture 25" descr="GT 100-v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900"/>
              <a:ext cx="1318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67" name="Rectangle 27"/>
          <p:cNvSpPr>
            <a:spLocks noChangeArrowheads="1"/>
          </p:cNvSpPr>
          <p:nvPr/>
        </p:nvSpPr>
        <p:spPr bwMode="auto">
          <a:xfrm>
            <a:off x="4199361" y="3938587"/>
            <a:ext cx="493156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Aplicaciones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en Fitness 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&amp; 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Salas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musculación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Resistencia al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impacto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destacada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Beneficios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sistemas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continuos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en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todas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las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instalaciones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77901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8" grpId="0" build="p" bldLvl="2"/>
      <p:bldP spid="368667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GT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363" y="-1214438"/>
            <a:ext cx="12658725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94361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99916" y="106404"/>
            <a:ext cx="76319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s-ES" sz="3600" dirty="0" err="1">
                <a:solidFill>
                  <a:srgbClr val="FF0000"/>
                </a:solidFill>
                <a:latin typeface="Arial" charset="0"/>
              </a:rPr>
              <a:t>Sistemas</a:t>
            </a:r>
            <a:r>
              <a:rPr lang="en-US" altLang="es-E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s-ES" sz="3600" dirty="0" err="1">
                <a:solidFill>
                  <a:srgbClr val="FF0000"/>
                </a:solidFill>
                <a:latin typeface="Arial" charset="0"/>
              </a:rPr>
              <a:t>Especiales</a:t>
            </a:r>
            <a:r>
              <a:rPr lang="en-US" altLang="es-ES" sz="3600" dirty="0">
                <a:solidFill>
                  <a:srgbClr val="FF0000"/>
                </a:solidFill>
                <a:latin typeface="Arial" charset="0"/>
              </a:rPr>
              <a:t>  LÍNEA PERFORMANCE</a:t>
            </a:r>
            <a:endParaRPr lang="en-GB" altLang="es-ES" sz="3600" dirty="0">
              <a:latin typeface="Arial" charset="0"/>
            </a:endParaRPr>
          </a:p>
        </p:txBody>
      </p:sp>
      <p:grpSp>
        <p:nvGrpSpPr>
          <p:cNvPr id="375828" name="Group 20"/>
          <p:cNvGrpSpPr>
            <a:grpSpLocks/>
          </p:cNvGrpSpPr>
          <p:nvPr/>
        </p:nvGrpSpPr>
        <p:grpSpPr bwMode="auto">
          <a:xfrm>
            <a:off x="666752" y="2348880"/>
            <a:ext cx="3417093" cy="3145632"/>
            <a:chOff x="497" y="924"/>
            <a:chExt cx="1435" cy="1321"/>
          </a:xfrm>
        </p:grpSpPr>
        <p:sp>
          <p:nvSpPr>
            <p:cNvPr id="68620" name="Rectangle 16"/>
            <p:cNvSpPr>
              <a:spLocks noChangeArrowheads="1"/>
            </p:cNvSpPr>
            <p:nvPr/>
          </p:nvSpPr>
          <p:spPr bwMode="auto">
            <a:xfrm>
              <a:off x="497" y="2007"/>
              <a:ext cx="143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24" tIns="30462" rIns="60924" bIns="30462"/>
            <a:lstStyle>
              <a:lvl1pPr marL="2286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altLang="es-ES" sz="2100" dirty="0">
                  <a:solidFill>
                    <a:schemeClr val="tx1"/>
                  </a:solidFill>
                  <a:latin typeface="Arial" charset="0"/>
                </a:rPr>
                <a:t>PULASTIC SP Track 160</a:t>
              </a:r>
            </a:p>
          </p:txBody>
        </p:sp>
        <p:pic>
          <p:nvPicPr>
            <p:cNvPr id="68621" name="Picture 19" descr="SP Track 1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924"/>
              <a:ext cx="1383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4101481" y="3284984"/>
            <a:ext cx="493156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Atletismo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interior, con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clavos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Propiedades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destacadas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cumpliendo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los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requerimientos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IAAF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Beneficios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sistemas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continuos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en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todas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las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instalaciones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99916" y="1397796"/>
            <a:ext cx="808434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 dirty="0">
                <a:solidFill>
                  <a:schemeClr val="tx1"/>
                </a:solidFill>
                <a:latin typeface="Arial" charset="0"/>
              </a:rPr>
              <a:t>Pulastic Performance line: </a:t>
            </a:r>
            <a:r>
              <a:rPr lang="nl-NL" altLang="es-ES" sz="2100" b="0" dirty="0" smtClean="0">
                <a:solidFill>
                  <a:schemeClr val="tx1"/>
                </a:solidFill>
                <a:latin typeface="Arial" charset="0"/>
              </a:rPr>
              <a:t>Pavimento deportivo para uso en pistas de atletismo interiores</a:t>
            </a:r>
            <a:endParaRPr lang="en-US" altLang="es-ES" sz="21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89339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6" grpId="0" build="p" bldLvl="2"/>
      <p:bldP spid="21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SP Track 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3775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89644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s-ES" sz="3200" dirty="0" smtClean="0">
                <a:solidFill>
                  <a:srgbClr val="FF0000"/>
                </a:solidFill>
                <a:latin typeface="Arial" charset="0"/>
              </a:rPr>
              <a:t>LÍNEA PERFORMANCE: </a:t>
            </a:r>
            <a:r>
              <a:rPr lang="en-US" altLang="es-ES" sz="3200" dirty="0" err="1" smtClean="0">
                <a:solidFill>
                  <a:srgbClr val="FF0000"/>
                </a:solidFill>
                <a:latin typeface="Arial" charset="0"/>
              </a:rPr>
              <a:t>Sistemas</a:t>
            </a:r>
            <a:r>
              <a:rPr lang="en-US" altLang="es-ES" sz="3200" dirty="0" smtClean="0">
                <a:solidFill>
                  <a:srgbClr val="FF0000"/>
                </a:solidFill>
                <a:latin typeface="Arial" charset="0"/>
              </a:rPr>
              <a:t> de Exterior</a:t>
            </a:r>
            <a:endParaRPr lang="en-GB" altLang="es-ES" sz="3200" dirty="0">
              <a:latin typeface="Arial" charset="0"/>
            </a:endParaRPr>
          </a:p>
        </p:txBody>
      </p:sp>
      <p:grpSp>
        <p:nvGrpSpPr>
          <p:cNvPr id="374805" name="Group 21"/>
          <p:cNvGrpSpPr>
            <a:grpSpLocks/>
          </p:cNvGrpSpPr>
          <p:nvPr/>
        </p:nvGrpSpPr>
        <p:grpSpPr bwMode="auto">
          <a:xfrm>
            <a:off x="1243013" y="2157413"/>
            <a:ext cx="4829175" cy="3131345"/>
            <a:chOff x="522" y="924"/>
            <a:chExt cx="2028" cy="1315"/>
          </a:xfrm>
        </p:grpSpPr>
        <p:sp>
          <p:nvSpPr>
            <p:cNvPr id="70668" name="Rectangle 16"/>
            <p:cNvSpPr>
              <a:spLocks noChangeArrowheads="1"/>
            </p:cNvSpPr>
            <p:nvPr/>
          </p:nvSpPr>
          <p:spPr bwMode="auto">
            <a:xfrm>
              <a:off x="605" y="2001"/>
              <a:ext cx="194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24" tIns="30462" rIns="60924" bIns="30462"/>
            <a:lstStyle>
              <a:lvl1pPr marL="2286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altLang="es-ES" sz="2100">
                  <a:solidFill>
                    <a:schemeClr val="tx1"/>
                  </a:solidFill>
                  <a:latin typeface="Arial" charset="0"/>
                </a:rPr>
                <a:t>PULASTIC </a:t>
              </a:r>
            </a:p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altLang="es-ES" sz="2100">
                  <a:solidFill>
                    <a:schemeClr val="tx1"/>
                  </a:solidFill>
                  <a:latin typeface="Arial" charset="0"/>
                </a:rPr>
                <a:t>Comfort Court 50</a:t>
              </a:r>
            </a:p>
          </p:txBody>
        </p:sp>
        <p:pic>
          <p:nvPicPr>
            <p:cNvPr id="70669" name="Picture 20" descr="Comfort Court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924"/>
              <a:ext cx="1322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4083845" y="3786188"/>
            <a:ext cx="493156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Aplicaciones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Interiores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&amp; </a:t>
            </a:r>
            <a:r>
              <a:rPr lang="en-US" altLang="es-ES" sz="1800" b="0" u="sng" dirty="0" err="1">
                <a:solidFill>
                  <a:schemeClr val="tx1"/>
                </a:solidFill>
                <a:latin typeface="Arial" pitchFamily="34" charset="0"/>
              </a:rPr>
              <a:t>Exteriores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Alto comfort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Pista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polivalente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con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resistencia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al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deslizamiento</a:t>
            </a:r>
            <a:endParaRPr lang="en-US" altLang="es-ES" sz="1800" b="0" dirty="0">
              <a:solidFill>
                <a:schemeClr val="tx1"/>
              </a:solidFill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4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827584" y="1527177"/>
            <a:ext cx="7743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24" tIns="30462" rIns="60924" bIns="30462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 dirty="0">
                <a:solidFill>
                  <a:schemeClr val="tx1"/>
                </a:solidFill>
                <a:latin typeface="Arial" charset="0"/>
              </a:rPr>
              <a:t>Pulastic Performance: Pavimentos específicos para cierto uso</a:t>
            </a:r>
            <a:endParaRPr lang="en-US" altLang="es-ES" sz="21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635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02" grpId="0" build="p" bldLvl="2"/>
      <p:bldP spid="25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Comfort Court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69263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801812" y="260648"/>
            <a:ext cx="76319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Sistema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Pista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de </a:t>
            </a:r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Tenis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: ITF</a:t>
            </a:r>
          </a:p>
          <a:p>
            <a:pPr eaLnBrk="1" hangingPunct="1"/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Pulastic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Comfort Court 60 T</a:t>
            </a:r>
            <a:endParaRPr lang="en-GB" altLang="es-ES" sz="3600" dirty="0">
              <a:latin typeface="Arial" charset="0"/>
            </a:endParaRPr>
          </a:p>
        </p:txBody>
      </p: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4860033" y="2060849"/>
            <a:ext cx="40324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Aplicaciones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Interiores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&amp; </a:t>
            </a:r>
            <a:r>
              <a:rPr lang="en-US" altLang="es-ES" sz="1800" b="0" u="sng" dirty="0" err="1">
                <a:solidFill>
                  <a:schemeClr val="tx1"/>
                </a:solidFill>
                <a:latin typeface="Arial" pitchFamily="34" charset="0"/>
              </a:rPr>
              <a:t>Exteriores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Alto comfort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Pista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polivalente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con </a:t>
            </a:r>
            <a:r>
              <a:rPr lang="en-US" altLang="es-ES" sz="1800" b="0" dirty="0" err="1">
                <a:solidFill>
                  <a:schemeClr val="tx1"/>
                </a:solidFill>
                <a:latin typeface="Arial" pitchFamily="34" charset="0"/>
              </a:rPr>
              <a:t>resistencia</a:t>
            </a:r>
            <a:r>
              <a:rPr lang="en-US" altLang="es-ES" sz="1800" b="0" dirty="0">
                <a:solidFill>
                  <a:schemeClr val="tx1"/>
                </a:solidFill>
                <a:latin typeface="Arial" pitchFamily="34" charset="0"/>
              </a:rPr>
              <a:t> al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pitchFamily="34" charset="0"/>
              </a:rPr>
              <a:t>deslizamiento</a:t>
            </a:r>
            <a:endParaRPr lang="en-US" altLang="es-ES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pitchFamily="34" charset="0"/>
              </a:rPr>
              <a:t>Homologación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pitchFamily="34" charset="0"/>
              </a:rPr>
              <a:t> ITF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pitchFamily="34" charset="0"/>
              </a:rPr>
              <a:t>para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pitchFamily="34" charset="0"/>
              </a:rPr>
              <a:t>pistas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pitchFamily="34" charset="0"/>
              </a:rPr>
              <a:t>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pitchFamily="34" charset="0"/>
              </a:rPr>
              <a:t>tenis</a:t>
            </a:r>
            <a:endParaRPr lang="en-US" altLang="es-ES" sz="1800" b="0" dirty="0">
              <a:solidFill>
                <a:schemeClr val="tx1"/>
              </a:solidFill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4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827584" y="1527177"/>
            <a:ext cx="7743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24" tIns="30462" rIns="60924" bIns="30462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 dirty="0">
                <a:solidFill>
                  <a:schemeClr val="tx1"/>
                </a:solidFill>
                <a:latin typeface="Arial" charset="0"/>
              </a:rPr>
              <a:t>Pulastic Performance: Pavimentos específicos para cierto uso</a:t>
            </a:r>
            <a:endParaRPr lang="en-US" altLang="es-ES" sz="21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7"/>
          <a:stretch>
            <a:fillRect/>
          </a:stretch>
        </p:blipFill>
        <p:spPr bwMode="auto">
          <a:xfrm>
            <a:off x="839024" y="2060848"/>
            <a:ext cx="3940968" cy="357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91779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02" grpId="0" build="p" bldLvl="2"/>
      <p:bldP spid="2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5415" y="115888"/>
            <a:ext cx="801858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ES" smtClean="0"/>
              <a:t>El LCA de Sika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2" y="846138"/>
            <a:ext cx="669387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051538" y="5724526"/>
            <a:ext cx="604910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r>
              <a:rPr lang="en-GB" altLang="es-ES" sz="2000" b="1">
                <a:latin typeface="Arial" pitchFamily="34" charset="0"/>
              </a:rPr>
              <a:t>ISO 14040 / EN 15804 / Método CML 2001</a:t>
            </a:r>
          </a:p>
        </p:txBody>
      </p:sp>
      <p:pic>
        <p:nvPicPr>
          <p:cNvPr id="31749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mma Willard School - New York -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3217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6588920"/>
            <a:ext cx="1371600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090083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3337"/>
            <a:ext cx="10775157" cy="71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Pulast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92677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512095" y="628651"/>
            <a:ext cx="76319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Sistema </a:t>
            </a:r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Sikafloor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Comfort</a:t>
            </a:r>
            <a:endParaRPr lang="en-GB" altLang="es-ES" sz="3600" dirty="0">
              <a:latin typeface="Arial" charset="0"/>
            </a:endParaRP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1059657" y="1333501"/>
            <a:ext cx="808434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 dirty="0" smtClean="0">
                <a:solidFill>
                  <a:schemeClr val="tx1"/>
                </a:solidFill>
                <a:latin typeface="Arial" charset="0"/>
              </a:rPr>
              <a:t>Línea Sikafloor Comfort: todos los pavimentos no deportivos de tus instalaciones</a:t>
            </a:r>
            <a:endParaRPr lang="en-US" altLang="es-ES" sz="21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85042" name="Group 18"/>
          <p:cNvGrpSpPr>
            <a:grpSpLocks/>
          </p:cNvGrpSpPr>
          <p:nvPr/>
        </p:nvGrpSpPr>
        <p:grpSpPr bwMode="auto">
          <a:xfrm>
            <a:off x="1281113" y="2066925"/>
            <a:ext cx="4791075" cy="3221832"/>
            <a:chOff x="538" y="868"/>
            <a:chExt cx="2012" cy="1353"/>
          </a:xfrm>
        </p:grpSpPr>
        <p:sp>
          <p:nvSpPr>
            <p:cNvPr id="76812" name="Rectangle 15"/>
            <p:cNvSpPr>
              <a:spLocks noChangeArrowheads="1"/>
            </p:cNvSpPr>
            <p:nvPr/>
          </p:nvSpPr>
          <p:spPr bwMode="auto">
            <a:xfrm>
              <a:off x="605" y="1983"/>
              <a:ext cx="194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24" tIns="30462" rIns="60924" bIns="30462"/>
            <a:lstStyle>
              <a:lvl1pPr marL="2286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altLang="es-ES" sz="2100" dirty="0" smtClean="0">
                  <a:solidFill>
                    <a:schemeClr val="tx1"/>
                  </a:solidFill>
                  <a:latin typeface="Arial" charset="0"/>
                </a:rPr>
                <a:t>Sikafloor Comfort</a:t>
              </a:r>
              <a:endParaRPr lang="nl-NL" altLang="es-ES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76813" name="Picture 16" descr="Solidflo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868"/>
              <a:ext cx="1312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5041" name="Rectangle 17"/>
          <p:cNvSpPr>
            <a:spLocks noChangeArrowheads="1"/>
          </p:cNvSpPr>
          <p:nvPr/>
        </p:nvSpPr>
        <p:spPr bwMode="auto">
          <a:xfrm>
            <a:off x="4083845" y="3729038"/>
            <a:ext cx="493156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Para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zonas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almacenamiento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y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tránsito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Continuo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alta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durabilidad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Opcional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Chips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colores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9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5957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5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5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2" grpId="0" build="p" bldLvl="2"/>
      <p:bldP spid="385041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Solid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86169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12095" y="628651"/>
            <a:ext cx="76319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s-ES" sz="3600" dirty="0" err="1" smtClean="0">
                <a:solidFill>
                  <a:srgbClr val="FF0000"/>
                </a:solidFill>
                <a:latin typeface="Arial" charset="0"/>
              </a:rPr>
              <a:t>Sikafloor</a:t>
            </a:r>
            <a:r>
              <a:rPr lang="en-US" altLang="es-ES" sz="3600" dirty="0" smtClean="0">
                <a:solidFill>
                  <a:srgbClr val="FF0000"/>
                </a:solidFill>
                <a:latin typeface="Arial" charset="0"/>
              </a:rPr>
              <a:t> Comfort Pro</a:t>
            </a:r>
            <a:endParaRPr lang="en-GB" altLang="es-ES" sz="3600" dirty="0">
              <a:latin typeface="Arial" charset="0"/>
            </a:endParaRPr>
          </a:p>
        </p:txBody>
      </p:sp>
      <p:grpSp>
        <p:nvGrpSpPr>
          <p:cNvPr id="384021" name="Group 21"/>
          <p:cNvGrpSpPr>
            <a:grpSpLocks/>
          </p:cNvGrpSpPr>
          <p:nvPr/>
        </p:nvGrpSpPr>
        <p:grpSpPr bwMode="auto">
          <a:xfrm>
            <a:off x="1059657" y="2568178"/>
            <a:ext cx="4631531" cy="3145632"/>
            <a:chOff x="527" y="900"/>
            <a:chExt cx="1945" cy="1321"/>
          </a:xfrm>
        </p:grpSpPr>
        <p:sp>
          <p:nvSpPr>
            <p:cNvPr id="78860" name="Rectangle 16"/>
            <p:cNvSpPr>
              <a:spLocks noChangeArrowheads="1"/>
            </p:cNvSpPr>
            <p:nvPr/>
          </p:nvSpPr>
          <p:spPr bwMode="auto">
            <a:xfrm>
              <a:off x="527" y="1983"/>
              <a:ext cx="194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24" tIns="30462" rIns="60924" bIns="30462"/>
            <a:lstStyle>
              <a:lvl1pPr marL="2286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defTabSz="609600" eaLnBrk="0" hangingPunct="0"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r" defTabSz="609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nl-NL" altLang="es-ES" sz="2100" dirty="0" smtClean="0">
                  <a:solidFill>
                    <a:schemeClr val="tx1"/>
                  </a:solidFill>
                  <a:latin typeface="Arial" charset="0"/>
                </a:rPr>
                <a:t>Sikafloor Comfortfloor Pro</a:t>
              </a:r>
              <a:endParaRPr lang="nl-NL" altLang="es-ES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78861" name="Picture 20" descr="Comfortfloor-De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900"/>
              <a:ext cx="1308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4018" name="Rectangle 18"/>
          <p:cNvSpPr>
            <a:spLocks noChangeArrowheads="1"/>
          </p:cNvSpPr>
          <p:nvPr/>
        </p:nvSpPr>
        <p:spPr bwMode="auto">
          <a:xfrm>
            <a:off x="4208736" y="3463527"/>
            <a:ext cx="493156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Para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zonas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almacenamiento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y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tránsito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, con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grado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 de comfort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Continuo de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alta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s-ES" sz="1800" b="0" dirty="0" err="1">
                <a:solidFill>
                  <a:schemeClr val="tx1"/>
                </a:solidFill>
                <a:latin typeface="Arial" charset="0"/>
              </a:rPr>
              <a:t>durabilidad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Opcional</a:t>
            </a:r>
            <a:r>
              <a:rPr lang="en-US" altLang="es-ES" sz="1800" b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altLang="es-ES" sz="1800" b="0" dirty="0" smtClean="0">
                <a:solidFill>
                  <a:schemeClr val="tx1"/>
                </a:solidFill>
                <a:latin typeface="Arial" charset="0"/>
              </a:rPr>
              <a:t>Chips de </a:t>
            </a:r>
            <a:r>
              <a:rPr lang="en-US" altLang="es-ES" sz="1800" b="0" dirty="0" err="1" smtClean="0">
                <a:solidFill>
                  <a:schemeClr val="tx1"/>
                </a:solidFill>
                <a:latin typeface="Arial" charset="0"/>
              </a:rPr>
              <a:t>colores</a:t>
            </a: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59657" y="1333501"/>
            <a:ext cx="808434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>
            <a:lvl1pPr marL="2286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defTabSz="609600" eaLnBrk="0" hangingPunct="0"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r" defTabSz="609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es-ES" sz="2100" b="0" dirty="0" smtClean="0">
                <a:solidFill>
                  <a:schemeClr val="tx1"/>
                </a:solidFill>
                <a:latin typeface="Arial" charset="0"/>
              </a:rPr>
              <a:t>Línea Sikafloor Comfort: todos los pavimentos no deportivos de tus instalaciones</a:t>
            </a:r>
            <a:endParaRPr lang="en-US" altLang="es-ES" sz="21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0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7482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8" grpId="0" build="p" bldLvl="2"/>
      <p:bldP spid="8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Acousti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 descr="Pu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560" y="5492948"/>
            <a:ext cx="83796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3600" dirty="0" err="1">
                <a:solidFill>
                  <a:schemeClr val="bg1"/>
                </a:solidFill>
                <a:latin typeface="Arial" charset="0"/>
              </a:rPr>
              <a:t>Sikafloor</a:t>
            </a:r>
            <a:r>
              <a:rPr lang="en-US" altLang="es-ES" sz="3600" dirty="0">
                <a:solidFill>
                  <a:schemeClr val="bg1"/>
                </a:solidFill>
                <a:latin typeface="Arial" charset="0"/>
              </a:rPr>
              <a:t> Comfort para </a:t>
            </a:r>
            <a:r>
              <a:rPr lang="en-US" altLang="es-ES" sz="3600" dirty="0" err="1" smtClean="0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altLang="es-E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s-ES" sz="3600" dirty="0" err="1" smtClean="0">
                <a:solidFill>
                  <a:schemeClr val="bg1"/>
                </a:solidFill>
                <a:latin typeface="Arial" charset="0"/>
              </a:rPr>
              <a:t>zonas</a:t>
            </a:r>
            <a:r>
              <a:rPr lang="en-US" altLang="es-E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s-ES" sz="3600" dirty="0" err="1" smtClean="0">
                <a:solidFill>
                  <a:schemeClr val="bg1"/>
                </a:solidFill>
                <a:latin typeface="Arial" charset="0"/>
              </a:rPr>
              <a:t>infantiles</a:t>
            </a:r>
            <a:endParaRPr lang="en-GB" altLang="es-ES" sz="3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4897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561692"/>
              </p:ext>
            </p:extLst>
          </p:nvPr>
        </p:nvGraphicFramePr>
        <p:xfrm>
          <a:off x="0" y="297658"/>
          <a:ext cx="9144000" cy="622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Acrobat Document" r:id="rId3" imgW="10719000" imgH="7578000" progId="AcroExch.Document.7">
                  <p:embed/>
                </p:oleObj>
              </mc:Choice>
              <mc:Fallback>
                <p:oleObj name="Acrobat Document" r:id="rId3" imgW="10719000" imgH="757800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7658"/>
                        <a:ext cx="9144000" cy="622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67744" y="5067301"/>
            <a:ext cx="554461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3600" dirty="0" err="1">
                <a:solidFill>
                  <a:schemeClr val="bg1"/>
                </a:solidFill>
                <a:latin typeface="Arial" charset="0"/>
              </a:rPr>
              <a:t>Sikafloor</a:t>
            </a:r>
            <a:r>
              <a:rPr lang="en-US" altLang="es-ES" sz="3600" dirty="0">
                <a:solidFill>
                  <a:schemeClr val="bg1"/>
                </a:solidFill>
                <a:latin typeface="Arial" charset="0"/>
              </a:rPr>
              <a:t> Comfort para </a:t>
            </a:r>
            <a:r>
              <a:rPr lang="en-US" altLang="es-ES" sz="3600" dirty="0" err="1" smtClean="0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altLang="es-E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s-ES" sz="3600" dirty="0" err="1" smtClean="0">
                <a:solidFill>
                  <a:schemeClr val="bg1"/>
                </a:solidFill>
                <a:latin typeface="Arial" charset="0"/>
              </a:rPr>
              <a:t>cafeterías</a:t>
            </a:r>
            <a:endParaRPr lang="en-GB" altLang="es-ES" sz="3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0518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Solid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5" descr="Pu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6248400"/>
            <a:ext cx="1371600" cy="2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7"/>
          <p:cNvSpPr txBox="1">
            <a:spLocks noChangeArrowheads="1"/>
          </p:cNvSpPr>
          <p:nvPr/>
        </p:nvSpPr>
        <p:spPr bwMode="auto">
          <a:xfrm>
            <a:off x="497682" y="5319713"/>
            <a:ext cx="837961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3600" dirty="0" err="1">
                <a:solidFill>
                  <a:schemeClr val="bg1"/>
                </a:solidFill>
                <a:latin typeface="Arial" charset="0"/>
              </a:rPr>
              <a:t>Sikafloor</a:t>
            </a:r>
            <a:r>
              <a:rPr lang="en-US" altLang="es-ES" sz="3600" dirty="0">
                <a:solidFill>
                  <a:schemeClr val="bg1"/>
                </a:solidFill>
                <a:latin typeface="Arial" charset="0"/>
              </a:rPr>
              <a:t> Comfort para los </a:t>
            </a:r>
            <a:r>
              <a:rPr lang="en-US" altLang="es-ES" sz="3600" dirty="0" err="1">
                <a:solidFill>
                  <a:schemeClr val="bg1"/>
                </a:solidFill>
                <a:latin typeface="Arial" charset="0"/>
              </a:rPr>
              <a:t>pasillos</a:t>
            </a:r>
            <a:endParaRPr lang="en-GB" altLang="es-ES" sz="3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79456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269522" y="2941743"/>
            <a:ext cx="8604956" cy="14761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Instalación</a:t>
            </a:r>
            <a:r>
              <a:rPr lang="en-US" dirty="0" smtClean="0"/>
              <a:t>, </a:t>
            </a:r>
            <a:r>
              <a:rPr lang="en-US" dirty="0" err="1" smtClean="0"/>
              <a:t>mantenimiento</a:t>
            </a:r>
            <a:r>
              <a:rPr lang="en-US" dirty="0" smtClean="0"/>
              <a:t> y </a:t>
            </a:r>
            <a:r>
              <a:rPr lang="en-US" dirty="0" err="1" smtClean="0"/>
              <a:t>reparación</a:t>
            </a:r>
            <a:r>
              <a:rPr lang="en-US" dirty="0" smtClean="0"/>
              <a:t> de los </a:t>
            </a:r>
            <a:r>
              <a:rPr lang="en-US" dirty="0" err="1" smtClean="0"/>
              <a:t>suelos</a:t>
            </a:r>
            <a:r>
              <a:rPr lang="en-US" dirty="0" smtClean="0"/>
              <a:t> </a:t>
            </a:r>
            <a:r>
              <a:rPr lang="en-US" dirty="0" err="1" smtClean="0"/>
              <a:t>deportivos</a:t>
            </a:r>
            <a:r>
              <a:rPr lang="en-US" dirty="0" smtClean="0"/>
              <a:t> </a:t>
            </a:r>
            <a:r>
              <a:rPr lang="en-US" dirty="0" err="1" smtClean="0"/>
              <a:t>continuos</a:t>
            </a:r>
            <a:r>
              <a:rPr lang="en-US" dirty="0" smtClean="0"/>
              <a:t> (</a:t>
            </a:r>
            <a:r>
              <a:rPr lang="en-US" dirty="0" err="1" smtClean="0"/>
              <a:t>poliuretanos</a:t>
            </a:r>
            <a:r>
              <a:rPr lang="en-US" dirty="0" smtClean="0"/>
              <a:t> y </a:t>
            </a:r>
            <a:r>
              <a:rPr lang="en-US" dirty="0" err="1" smtClean="0"/>
              <a:t>acrílicos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" name="Picture 2" descr="during Facelift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90600" y="1528763"/>
            <a:ext cx="81534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s-ES" altLang="es-ES">
                <a:latin typeface="Verdana" pitchFamily="34" charset="0"/>
              </a:rPr>
              <a:t>Atacar mecánicamente la superficie del soporte para abrir la porosidad, mejorando así la adherencia. </a:t>
            </a:r>
          </a:p>
          <a:p>
            <a:pPr algn="l"/>
            <a:endParaRPr lang="es-ES" altLang="es-ES">
              <a:latin typeface="Verdana" pitchFamily="34" charset="0"/>
            </a:endParaRPr>
          </a:p>
          <a:p>
            <a:pPr algn="l"/>
            <a:r>
              <a:rPr lang="es-ES" altLang="es-ES">
                <a:latin typeface="Verdana" pitchFamily="34" charset="0"/>
              </a:rPr>
              <a:t>Existen tres tipos principales de tratamientos superficiales, en función del soporte:</a:t>
            </a:r>
          </a:p>
          <a:p>
            <a:pPr algn="l"/>
            <a:endParaRPr lang="es-ES" altLang="es-ES">
              <a:latin typeface="Verdana" pitchFamily="34" charset="0"/>
            </a:endParaRPr>
          </a:p>
          <a:p>
            <a:pPr lvl="1" algn="l">
              <a:buClr>
                <a:schemeClr val="accent2"/>
              </a:buClr>
              <a:buFont typeface="Monotype Sorts" pitchFamily="2" charset="2"/>
              <a:buChar char="è"/>
            </a:pPr>
            <a:endParaRPr lang="es-ES" altLang="es-ES" sz="800">
              <a:solidFill>
                <a:schemeClr val="accent2"/>
              </a:solidFill>
              <a:latin typeface="Arial Black" pitchFamily="34" charset="0"/>
            </a:endParaRPr>
          </a:p>
          <a:p>
            <a:pPr lvl="3" algn="l">
              <a:buClr>
                <a:schemeClr val="accent2"/>
              </a:buClr>
              <a:buFont typeface="Monotype Sorts" pitchFamily="2" charset="2"/>
              <a:buChar char="è"/>
            </a:pPr>
            <a:r>
              <a:rPr lang="es-ES" altLang="es-ES">
                <a:solidFill>
                  <a:schemeClr val="accent2"/>
                </a:solidFill>
                <a:latin typeface="Arial Black" pitchFamily="34" charset="0"/>
              </a:rPr>
              <a:t> Lijado</a:t>
            </a:r>
          </a:p>
          <a:p>
            <a:pPr lvl="3" algn="l">
              <a:buClr>
                <a:schemeClr val="accent2"/>
              </a:buClr>
              <a:buFont typeface="Monotype Sorts" pitchFamily="2" charset="2"/>
              <a:buChar char="è"/>
            </a:pPr>
            <a:r>
              <a:rPr lang="es-ES" altLang="es-ES">
                <a:solidFill>
                  <a:schemeClr val="accent2"/>
                </a:solidFill>
                <a:latin typeface="Arial Black" pitchFamily="34" charset="0"/>
              </a:rPr>
              <a:t> Granallado</a:t>
            </a:r>
          </a:p>
          <a:p>
            <a:pPr lvl="3" algn="l">
              <a:buClr>
                <a:schemeClr val="accent2"/>
              </a:buClr>
              <a:buFont typeface="Monotype Sorts" pitchFamily="2" charset="2"/>
              <a:buChar char="è"/>
            </a:pPr>
            <a:r>
              <a:rPr lang="es-ES" altLang="es-ES">
                <a:solidFill>
                  <a:schemeClr val="accent2"/>
                </a:solidFill>
                <a:latin typeface="Arial Black" pitchFamily="34" charset="0"/>
              </a:rPr>
              <a:t> Escarificado</a:t>
            </a:r>
          </a:p>
          <a:p>
            <a:pPr>
              <a:buClr>
                <a:schemeClr val="accent2"/>
              </a:buClr>
              <a:buFont typeface="Monotype Sorts" pitchFamily="2" charset="2"/>
              <a:buChar char="è"/>
            </a:pPr>
            <a:endParaRPr lang="es-ES" altLang="es-ES">
              <a:solidFill>
                <a:schemeClr val="accent2"/>
              </a:solidFill>
              <a:latin typeface="Arial Black" pitchFamily="34" charset="0"/>
            </a:endParaRPr>
          </a:p>
          <a:p>
            <a:endParaRPr lang="es-ES" altLang="es-ES" sz="2600">
              <a:latin typeface="Arial Black" pitchFamily="34" charset="0"/>
            </a:endParaRPr>
          </a:p>
        </p:txBody>
      </p:sp>
      <p:sp>
        <p:nvSpPr>
          <p:cNvPr id="19459" name="Text Box 4"/>
          <p:cNvSpPr txBox="1">
            <a:spLocks noChangeAspect="1" noChangeArrowheads="1"/>
          </p:cNvSpPr>
          <p:nvPr/>
        </p:nvSpPr>
        <p:spPr bwMode="auto">
          <a:xfrm>
            <a:off x="1187450" y="1146175"/>
            <a:ext cx="3633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altLang="es-ES" b="1">
                <a:solidFill>
                  <a:schemeClr val="accent2"/>
                </a:solidFill>
                <a:latin typeface="Verdana" pitchFamily="34" charset="0"/>
              </a:rPr>
              <a:t>Tratamiento Superficial</a:t>
            </a:r>
            <a:r>
              <a:rPr lang="es-ES" altLang="es-ES" b="1">
                <a:solidFill>
                  <a:srgbClr val="FF99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6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3568" y="465137"/>
            <a:ext cx="6480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es-ES" sz="2800" cap="all" dirty="0">
                <a:latin typeface="+mj-lt"/>
                <a:cs typeface="ＭＳ Ｐゴシック" charset="0"/>
              </a:rPr>
              <a:t>PREPARACIÓN SUPERFICIAL</a:t>
            </a:r>
          </a:p>
        </p:txBody>
      </p:sp>
    </p:spTree>
    <p:extLst>
      <p:ext uri="{BB962C8B-B14F-4D97-AF65-F5344CB8AC3E}">
        <p14:creationId xmlns:p14="http://schemas.microsoft.com/office/powerpoint/2010/main" val="139238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altLang="es-ES" sz="2400" b="1" dirty="0" smtClean="0">
                <a:latin typeface="Arial" pitchFamily="34" charset="0"/>
              </a:rPr>
              <a:t>1.2 FACTORES QUE INFLUYEN EN LOS PAVIMENTOS</a:t>
            </a:r>
            <a:br>
              <a:rPr lang="de-CH" altLang="es-ES" sz="2400" b="1" dirty="0" smtClean="0">
                <a:latin typeface="Arial" pitchFamily="34" charset="0"/>
              </a:rPr>
            </a:br>
            <a:r>
              <a:rPr lang="de-CH" altLang="es-ES" sz="3200" b="1" dirty="0">
                <a:latin typeface="Arial" pitchFamily="34" charset="0"/>
              </a:rPr>
              <a:t/>
            </a:r>
            <a:br>
              <a:rPr lang="de-CH" altLang="es-ES" sz="3200" b="1" dirty="0">
                <a:latin typeface="Arial" pitchFamily="34" charset="0"/>
              </a:rPr>
            </a:br>
            <a:r>
              <a:rPr lang="en-GB" altLang="es-ES" sz="3200" b="1" dirty="0" err="1" smtClean="0"/>
              <a:t>Demanda</a:t>
            </a:r>
            <a:r>
              <a:rPr lang="en-GB" altLang="es-ES" sz="3200" b="1" dirty="0" smtClean="0"/>
              <a:t> </a:t>
            </a:r>
            <a:r>
              <a:rPr lang="en-GB" altLang="es-ES" sz="3200" b="1" dirty="0" err="1" smtClean="0"/>
              <a:t>Acumulada</a:t>
            </a:r>
            <a:r>
              <a:rPr lang="en-GB" altLang="es-ES" sz="3200" b="1" dirty="0" smtClean="0"/>
              <a:t> de </a:t>
            </a:r>
            <a:r>
              <a:rPr lang="en-GB" altLang="es-ES" sz="3200" b="1" dirty="0" err="1" smtClean="0"/>
              <a:t>Energía</a:t>
            </a:r>
            <a:r>
              <a:rPr lang="en-GB" altLang="es-ES" sz="3200" b="1" dirty="0" smtClean="0"/>
              <a:t> CED (MJ/unit)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066787"/>
            <a:ext cx="4056185" cy="4129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s-ES_tradnl" sz="1900" dirty="0" smtClean="0"/>
              <a:t>Consumo de recursos energéticos</a:t>
            </a:r>
          </a:p>
          <a:p>
            <a:pPr marL="0" indent="0" eaLnBrk="1" hangingPunct="1">
              <a:defRPr/>
            </a:pPr>
            <a:r>
              <a:rPr lang="es-ES_tradnl" sz="1900" dirty="0" smtClean="0"/>
              <a:t>Cantidad total de energía primaria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_tradnl" sz="1900" dirty="0" smtClean="0"/>
              <a:t>Renovable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_tradnl" sz="1900" dirty="0" smtClean="0"/>
              <a:t>No renovable</a:t>
            </a:r>
          </a:p>
        </p:txBody>
      </p:sp>
      <p:pic>
        <p:nvPicPr>
          <p:cNvPr id="32772" name="Picture 7" descr="rohoel-5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6" y="4352850"/>
            <a:ext cx="2428143" cy="170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9" descr="2uranabb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6" y="4221088"/>
            <a:ext cx="2576146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 descr="wasserkra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30" y="1885811"/>
            <a:ext cx="2449722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3" descr="iStockphoto_Windkraft_000007094010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9450"/>
            <a:ext cx="262010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512095" y="407195"/>
            <a:ext cx="7631906" cy="5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Rehabilitación FACELIFT </a:t>
            </a:r>
            <a:endParaRPr lang="en-GB" altLang="es-ES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1059657" y="1097758"/>
            <a:ext cx="808434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nl-NL" altLang="es-ES">
                <a:latin typeface="Arial" charset="0"/>
              </a:rPr>
              <a:t>Pulastic Facelift: renovación de sistemas Pulastic existentes!</a:t>
            </a:r>
            <a:endParaRPr lang="en-US" altLang="es-ES">
              <a:latin typeface="Arial" charset="0"/>
            </a:endParaRPr>
          </a:p>
        </p:txBody>
      </p:sp>
      <p:grpSp>
        <p:nvGrpSpPr>
          <p:cNvPr id="380948" name="Group 20"/>
          <p:cNvGrpSpPr>
            <a:grpSpLocks/>
          </p:cNvGrpSpPr>
          <p:nvPr/>
        </p:nvGrpSpPr>
        <p:grpSpPr bwMode="auto">
          <a:xfrm>
            <a:off x="1259683" y="2135982"/>
            <a:ext cx="4812506" cy="3152775"/>
            <a:chOff x="529" y="897"/>
            <a:chExt cx="2021" cy="1324"/>
          </a:xfrm>
        </p:grpSpPr>
        <p:sp>
          <p:nvSpPr>
            <p:cNvPr id="88076" name="Rectangle 16"/>
            <p:cNvSpPr>
              <a:spLocks noChangeArrowheads="1"/>
            </p:cNvSpPr>
            <p:nvPr/>
          </p:nvSpPr>
          <p:spPr bwMode="auto">
            <a:xfrm>
              <a:off x="605" y="1983"/>
              <a:ext cx="19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0924" tIns="30462" rIns="60924" bIns="30462"/>
            <a:lstStyle>
              <a:lvl1pPr marL="228600" indent="-228600" algn="l" defTabSz="609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algn="l" defTabSz="609600" eaLnBrk="0" hangingPunct="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algn="l" defTabSz="609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algn="l" defTabSz="60960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algn="l" defTabSz="609600" eaLnBrk="0" hangingPunct="0">
                <a:spcBef>
                  <a:spcPct val="20000"/>
                </a:spcBef>
                <a:buChar char="»"/>
                <a:defRPr sz="1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nl-NL" altLang="es-ES">
                  <a:latin typeface="Arial" charset="0"/>
                </a:rPr>
                <a:t>PULASTIC FL Basic</a:t>
              </a:r>
            </a:p>
          </p:txBody>
        </p:sp>
        <p:pic>
          <p:nvPicPr>
            <p:cNvPr id="88077" name="Picture 19" descr="FL-fg-v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897"/>
              <a:ext cx="1312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0946" name="Rectangle 18"/>
          <p:cNvSpPr>
            <a:spLocks noChangeArrowheads="1"/>
          </p:cNvSpPr>
          <p:nvPr/>
        </p:nvSpPr>
        <p:spPr bwMode="auto">
          <a:xfrm>
            <a:off x="4321970" y="1628775"/>
            <a:ext cx="493156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 err="1">
                <a:latin typeface="Arial" charset="0"/>
              </a:rPr>
              <a:t>Espesor</a:t>
            </a:r>
            <a:r>
              <a:rPr lang="en-US" dirty="0">
                <a:latin typeface="Arial" charset="0"/>
              </a:rPr>
              <a:t> 1 mm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</a:rPr>
              <a:t>Se </a:t>
            </a:r>
            <a:r>
              <a:rPr lang="en-US" dirty="0" err="1">
                <a:latin typeface="Arial" charset="0"/>
              </a:rPr>
              <a:t>emplea</a:t>
            </a:r>
            <a:r>
              <a:rPr lang="en-US" dirty="0">
                <a:latin typeface="Arial" charset="0"/>
              </a:rPr>
              <a:t> el </a:t>
            </a:r>
            <a:r>
              <a:rPr lang="en-US" dirty="0" err="1">
                <a:latin typeface="Arial" charset="0"/>
              </a:rPr>
              <a:t>Pulastic</a:t>
            </a:r>
            <a:r>
              <a:rPr lang="en-US" dirty="0">
                <a:latin typeface="Arial" charset="0"/>
              </a:rPr>
              <a:t> GM 1500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</a:rPr>
              <a:t>Para </a:t>
            </a:r>
            <a:r>
              <a:rPr lang="en-US" dirty="0" err="1">
                <a:latin typeface="Arial" charset="0"/>
              </a:rPr>
              <a:t>desgaste</a:t>
            </a:r>
            <a:r>
              <a:rPr lang="en-US" dirty="0">
                <a:latin typeface="Arial" charset="0"/>
              </a:rPr>
              <a:t> superficial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err="1">
                <a:latin typeface="Arial" charset="0"/>
              </a:rPr>
              <a:t>Procedimiento</a:t>
            </a:r>
            <a:r>
              <a:rPr lang="en-US" sz="2400" dirty="0">
                <a:latin typeface="Arial" charset="0"/>
              </a:rPr>
              <a:t>:</a:t>
            </a:r>
          </a:p>
          <a:p>
            <a:pPr marL="428625" indent="2428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en-US" dirty="0" err="1">
                <a:latin typeface="Arial" charset="0"/>
              </a:rPr>
              <a:t>Limpieza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Pulastic</a:t>
            </a:r>
            <a:r>
              <a:rPr lang="en-US" dirty="0">
                <a:latin typeface="Arial" charset="0"/>
              </a:rPr>
              <a:t> Deep Clean 1 :10</a:t>
            </a:r>
          </a:p>
          <a:p>
            <a:pPr marL="428625" indent="5095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</a:rPr>
              <a:t>Ojo</a:t>
            </a:r>
            <a:r>
              <a:rPr lang="en-US" dirty="0">
                <a:latin typeface="Arial" charset="0"/>
              </a:rPr>
              <a:t> con los </a:t>
            </a:r>
            <a:r>
              <a:rPr lang="en-US" dirty="0" err="1">
                <a:latin typeface="Arial" charset="0"/>
              </a:rPr>
              <a:t>agujeros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postes</a:t>
            </a:r>
            <a:endParaRPr lang="en-US" dirty="0">
              <a:latin typeface="Arial" charset="0"/>
            </a:endParaRPr>
          </a:p>
          <a:p>
            <a:pPr marL="428625" indent="5095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</a:rPr>
              <a:t>Lijado</a:t>
            </a:r>
            <a:r>
              <a:rPr lang="en-US" dirty="0">
                <a:latin typeface="Arial" charset="0"/>
              </a:rPr>
              <a:t> total</a:t>
            </a:r>
          </a:p>
          <a:p>
            <a:pPr marL="428625" indent="5095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</a:rPr>
              <a:t>Capa</a:t>
            </a:r>
            <a:r>
              <a:rPr lang="en-US" dirty="0">
                <a:latin typeface="Arial" charset="0"/>
              </a:rPr>
              <a:t> 1 mm de </a:t>
            </a:r>
            <a:r>
              <a:rPr lang="en-US" dirty="0" err="1">
                <a:latin typeface="Arial" charset="0"/>
              </a:rPr>
              <a:t>Pulastic</a:t>
            </a:r>
            <a:r>
              <a:rPr lang="en-US" dirty="0">
                <a:latin typeface="Arial" charset="0"/>
              </a:rPr>
              <a:t> GM 1500</a:t>
            </a:r>
          </a:p>
          <a:p>
            <a:pPr marL="428625" indent="5095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</a:rPr>
              <a:t>Capa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sellado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Pulastic</a:t>
            </a:r>
            <a:r>
              <a:rPr lang="en-US" dirty="0">
                <a:latin typeface="Arial" charset="0"/>
              </a:rPr>
              <a:t> 221</a:t>
            </a:r>
          </a:p>
          <a:p>
            <a:pPr marL="428625" indent="5095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</a:rPr>
              <a:t>Líneas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Pulastic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Linepaint</a:t>
            </a:r>
            <a:endParaRPr lang="en-US" dirty="0">
              <a:latin typeface="Arial" charset="0"/>
            </a:endParaRPr>
          </a:p>
          <a:p>
            <a:pPr marL="404813">
              <a:spcBef>
                <a:spcPct val="20000"/>
              </a:spcBef>
              <a:defRPr/>
            </a:pPr>
            <a:r>
              <a:rPr lang="en-US" dirty="0">
                <a:latin typeface="Arial" charset="0"/>
              </a:rPr>
              <a:t>	</a:t>
            </a:r>
            <a:endParaRPr lang="en-US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2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9729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0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0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6" grpId="0" build="p" bldLvl="2"/>
      <p:bldP spid="380946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128713" y="188120"/>
            <a:ext cx="7631907" cy="5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Reparaciones de daños puntuales</a:t>
            </a:r>
            <a:endParaRPr lang="en-GB" altLang="es-ES" sz="36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9658"/>
            <a:ext cx="5047456" cy="22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280940"/>
            <a:ext cx="62865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23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11481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1166813" y="2019300"/>
            <a:ext cx="4867275" cy="24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Antes de usar por primera vez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1 de Pulastic Classic Clean: 30 de agua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3 días después de la aplicación mínimo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Usar mopa o mopa especial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No usar cepillos abrasivos o estropajos!!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s-ES" sz="1800">
              <a:latin typeface="Arial" charset="0"/>
            </a:endParaRPr>
          </a:p>
        </p:txBody>
      </p:sp>
      <p:sp>
        <p:nvSpPr>
          <p:cNvPr id="91145" name="Text Box 7"/>
          <p:cNvSpPr txBox="1">
            <a:spLocks noChangeArrowheads="1"/>
          </p:cNvSpPr>
          <p:nvPr/>
        </p:nvSpPr>
        <p:spPr bwMode="auto">
          <a:xfrm>
            <a:off x="1404938" y="392908"/>
            <a:ext cx="7631907" cy="5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Limpieza y mantenimiento</a:t>
            </a:r>
            <a:endParaRPr lang="en-GB" altLang="es-ES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059657" y="1204913"/>
            <a:ext cx="808434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nl-NL" altLang="es-ES" sz="3600">
                <a:latin typeface="Arial" charset="0"/>
              </a:rPr>
              <a:t>Primer Uso</a:t>
            </a:r>
            <a:endParaRPr lang="en-US" altLang="es-ES" sz="3600">
              <a:latin typeface="Arial" charset="0"/>
            </a:endParaRPr>
          </a:p>
        </p:txBody>
      </p:sp>
      <p:pic>
        <p:nvPicPr>
          <p:cNvPr id="91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r="22803"/>
          <a:stretch>
            <a:fillRect/>
          </a:stretch>
        </p:blipFill>
        <p:spPr bwMode="auto">
          <a:xfrm>
            <a:off x="6034088" y="1459707"/>
            <a:ext cx="310991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8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76811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4" grpId="0" build="p" bldLvl="2"/>
      <p:bldP spid="20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1166813" y="2019300"/>
            <a:ext cx="4867275" cy="24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Limpieza húmeda regular con detergente neutro que no deje película de cera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>
                <a:latin typeface="Arial" charset="0"/>
              </a:rPr>
              <a:t>Desde 1 de Pulastic Classic Clean: 30 de agua hasta 1 Pulastic Classic Clean: 100 agua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s-ES" sz="1800">
              <a:latin typeface="Arial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/>
        </p:nvSpPr>
        <p:spPr bwMode="auto">
          <a:xfrm>
            <a:off x="1404938" y="392908"/>
            <a:ext cx="7631907" cy="5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Limpieza y mantenimiento</a:t>
            </a:r>
            <a:endParaRPr lang="en-GB" altLang="es-ES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059657" y="1204913"/>
            <a:ext cx="808434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nl-NL" altLang="es-ES" sz="3600">
                <a:latin typeface="Arial" charset="0"/>
              </a:rPr>
              <a:t>Mantenimiento</a:t>
            </a:r>
            <a:endParaRPr lang="en-US" altLang="es-ES" sz="3600">
              <a:latin typeface="Arial" charset="0"/>
            </a:endParaRPr>
          </a:p>
        </p:txBody>
      </p:sp>
      <p:pic>
        <p:nvPicPr>
          <p:cNvPr id="92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r="22803"/>
          <a:stretch>
            <a:fillRect/>
          </a:stretch>
        </p:blipFill>
        <p:spPr bwMode="auto">
          <a:xfrm>
            <a:off x="6034088" y="1459707"/>
            <a:ext cx="310991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8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04123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4" grpId="0" build="p" bldLvl="2"/>
      <p:bldP spid="20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1081088" y="1419225"/>
            <a:ext cx="5329238" cy="24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altLang="es-ES" sz="2400" dirty="0">
                <a:latin typeface="Arial" charset="0"/>
              </a:rPr>
              <a:t>No más de 2 veces al año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dirty="0">
                <a:latin typeface="Arial" charset="0"/>
              </a:rPr>
              <a:t>Añadir al jabón neutro 1 medida de </a:t>
            </a:r>
            <a:r>
              <a:rPr lang="es-ES" altLang="es-ES" sz="2400" dirty="0" err="1">
                <a:latin typeface="Arial" charset="0"/>
              </a:rPr>
              <a:t>Pulastic</a:t>
            </a:r>
            <a:r>
              <a:rPr lang="es-ES" altLang="es-ES" sz="2400" dirty="0">
                <a:latin typeface="Arial" charset="0"/>
              </a:rPr>
              <a:t> </a:t>
            </a:r>
            <a:r>
              <a:rPr lang="es-ES" altLang="es-ES" sz="2400" dirty="0" err="1">
                <a:latin typeface="Arial" charset="0"/>
              </a:rPr>
              <a:t>Deep</a:t>
            </a:r>
            <a:r>
              <a:rPr lang="es-ES" altLang="es-ES" sz="2400" dirty="0">
                <a:latin typeface="Arial" charset="0"/>
              </a:rPr>
              <a:t> </a:t>
            </a:r>
            <a:r>
              <a:rPr lang="es-ES" altLang="es-ES" sz="2400" dirty="0" err="1">
                <a:latin typeface="Arial" charset="0"/>
              </a:rPr>
              <a:t>Clean</a:t>
            </a:r>
            <a:r>
              <a:rPr lang="es-ES" altLang="es-ES" sz="2400" dirty="0">
                <a:latin typeface="Arial" charset="0"/>
              </a:rPr>
              <a:t>: 10 medidas de agua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dirty="0">
                <a:latin typeface="Arial" charset="0"/>
              </a:rPr>
              <a:t>A mano con estropajo medio o a máquina (</a:t>
            </a:r>
            <a:r>
              <a:rPr lang="es-ES" altLang="es-ES" sz="2400" dirty="0" err="1">
                <a:latin typeface="Arial" charset="0"/>
              </a:rPr>
              <a:t>Scotch</a:t>
            </a:r>
            <a:r>
              <a:rPr lang="es-ES" altLang="es-ES" sz="2400" dirty="0">
                <a:latin typeface="Arial" charset="0"/>
              </a:rPr>
              <a:t> </a:t>
            </a:r>
            <a:r>
              <a:rPr lang="es-ES" altLang="es-ES" sz="2400" dirty="0" err="1">
                <a:latin typeface="Arial" charset="0"/>
              </a:rPr>
              <a:t>Brite</a:t>
            </a:r>
            <a:r>
              <a:rPr lang="es-ES" altLang="es-ES" sz="2400" dirty="0">
                <a:latin typeface="Arial" charset="0"/>
              </a:rPr>
              <a:t> rojo o verde)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dirty="0">
                <a:latin typeface="Arial" charset="0"/>
              </a:rPr>
              <a:t>Dejar actuar 10 minutos y volver a fregar el suelo.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dirty="0">
                <a:latin typeface="Arial" charset="0"/>
              </a:rPr>
              <a:t>Aclarar con 1 tapón de </a:t>
            </a:r>
            <a:r>
              <a:rPr lang="es-ES" altLang="es-ES" sz="2400" dirty="0" err="1">
                <a:latin typeface="Arial" charset="0"/>
              </a:rPr>
              <a:t>Pulastic</a:t>
            </a:r>
            <a:r>
              <a:rPr lang="es-ES" altLang="es-ES" sz="2400" dirty="0">
                <a:latin typeface="Arial" charset="0"/>
              </a:rPr>
              <a:t> </a:t>
            </a:r>
            <a:r>
              <a:rPr lang="es-ES" altLang="es-ES" sz="2400" dirty="0" err="1">
                <a:latin typeface="Arial" charset="0"/>
              </a:rPr>
              <a:t>Classic</a:t>
            </a:r>
            <a:r>
              <a:rPr lang="es-ES" altLang="es-ES" sz="2400" dirty="0">
                <a:latin typeface="Arial" charset="0"/>
              </a:rPr>
              <a:t> </a:t>
            </a:r>
            <a:r>
              <a:rPr lang="es-ES" altLang="es-ES" sz="2400" dirty="0" err="1">
                <a:latin typeface="Arial" charset="0"/>
              </a:rPr>
              <a:t>Clean</a:t>
            </a:r>
            <a:r>
              <a:rPr lang="es-ES" altLang="es-ES" sz="2400" dirty="0">
                <a:latin typeface="Arial" charset="0"/>
              </a:rPr>
              <a:t> por cada 40 litros de agua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s-ES" sz="1800" dirty="0">
              <a:latin typeface="Arial" charset="0"/>
            </a:endParaRPr>
          </a:p>
        </p:txBody>
      </p:sp>
      <p:sp>
        <p:nvSpPr>
          <p:cNvPr id="93193" name="Text Box 7"/>
          <p:cNvSpPr txBox="1">
            <a:spLocks noChangeArrowheads="1"/>
          </p:cNvSpPr>
          <p:nvPr/>
        </p:nvSpPr>
        <p:spPr bwMode="auto">
          <a:xfrm>
            <a:off x="1404938" y="114300"/>
            <a:ext cx="7631907" cy="5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>
                <a:solidFill>
                  <a:srgbClr val="FF0000"/>
                </a:solidFill>
                <a:latin typeface="Arial" charset="0"/>
              </a:rPr>
              <a:t>Limpieza y mantenimiento</a:t>
            </a:r>
            <a:endParaRPr lang="en-GB" altLang="es-ES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059657" y="740570"/>
            <a:ext cx="808434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6" tIns="45693" rIns="91386" bIns="45693"/>
          <a:lstStyle>
            <a:lvl1pPr marL="228600" indent="-228600" algn="l" defTabSz="609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defTabSz="609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defTabSz="609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defTabSz="609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defTabSz="609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nl-NL" altLang="es-ES" sz="3600" dirty="0">
                <a:latin typeface="Arial" charset="0"/>
              </a:rPr>
              <a:t>Limpieza a fondo</a:t>
            </a:r>
            <a:endParaRPr lang="en-US" altLang="es-ES" sz="3600" dirty="0">
              <a:latin typeface="Arial" charset="0"/>
            </a:endParaRPr>
          </a:p>
        </p:txBody>
      </p:sp>
      <p:pic>
        <p:nvPicPr>
          <p:cNvPr id="93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1419225"/>
            <a:ext cx="30432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76263" y="6561138"/>
            <a:ext cx="792162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May 6, 2016</a:t>
            </a:fld>
            <a:endParaRPr lang="en-US" dirty="0"/>
          </a:p>
        </p:txBody>
      </p:sp>
      <p:pic>
        <p:nvPicPr>
          <p:cNvPr id="18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58" y="6199188"/>
            <a:ext cx="140992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34225"/>
      </p:ext>
    </p:extLst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4" grpId="0" build="p" bldLvl="2"/>
      <p:bldP spid="20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62508" y="3068960"/>
            <a:ext cx="8605837" cy="5032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ES" kern="100" dirty="0" smtClean="0">
                <a:ea typeface="ＭＳ Ｐゴシック" charset="0"/>
              </a:rPr>
              <a:t>G</a:t>
            </a:r>
            <a:r>
              <a:rPr kern="100" dirty="0" smtClean="0">
                <a:ea typeface="ＭＳ Ｐゴシック" charset="0"/>
              </a:rPr>
              <a:t>racias por su atención</a:t>
            </a:r>
            <a:endParaRPr kern="100" dirty="0">
              <a:ea typeface="ＭＳ Ｐゴシック" charset="0"/>
            </a:endParaRPr>
          </a:p>
        </p:txBody>
      </p:sp>
      <p:pic>
        <p:nvPicPr>
          <p:cNvPr id="46082" name="Picture 2" descr="D:\Users\lopez.laura\Desktop\Pulastic Alai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56895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323528" y="3725664"/>
            <a:ext cx="5233987" cy="140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900" dirty="0">
                <a:latin typeface="Arial" charset="0"/>
                <a:hlinkClick r:id="rId3"/>
              </a:rPr>
              <a:t>g</a:t>
            </a:r>
            <a:r>
              <a:rPr lang="es-ES" altLang="es-ES" sz="2900" dirty="0" smtClean="0">
                <a:latin typeface="Arial" charset="0"/>
                <a:hlinkClick r:id="rId3"/>
              </a:rPr>
              <a:t>omez.julia</a:t>
            </a:r>
            <a:r>
              <a:rPr lang="es-ES" altLang="es-ES" sz="2900" dirty="0" smtClean="0">
                <a:latin typeface="Arial" charset="0"/>
                <a:hlinkClick r:id="rId3"/>
              </a:rPr>
              <a:t>@es.sika.com</a:t>
            </a:r>
            <a:endParaRPr lang="es-ES" altLang="es-ES" sz="29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2900" dirty="0" smtClean="0">
                <a:latin typeface="Arial" charset="0"/>
              </a:rPr>
              <a:t>miranda.maria@es.sika.com</a:t>
            </a:r>
            <a:endParaRPr lang="es-ES" altLang="es-ES" sz="29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5416" y="255588"/>
            <a:ext cx="7807569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ES" sz="3200" b="1" dirty="0" err="1" smtClean="0"/>
              <a:t>Potencial</a:t>
            </a:r>
            <a:r>
              <a:rPr lang="en-GB" altLang="es-ES" sz="3200" b="1" dirty="0" smtClean="0"/>
              <a:t> de </a:t>
            </a:r>
            <a:r>
              <a:rPr lang="en-GB" altLang="es-ES" sz="3200" b="1" dirty="0" err="1" smtClean="0"/>
              <a:t>Calentamiento</a:t>
            </a:r>
            <a:r>
              <a:rPr lang="en-GB" altLang="es-ES" sz="3200" b="1" dirty="0" smtClean="0"/>
              <a:t> </a:t>
            </a:r>
            <a:r>
              <a:rPr lang="en-GB" altLang="es-ES" sz="3200" b="1" dirty="0" err="1" smtClean="0"/>
              <a:t>Atmosférico</a:t>
            </a:r>
            <a:r>
              <a:rPr lang="en-GB" altLang="es-ES" sz="3200" b="1" dirty="0" smtClean="0"/>
              <a:t> GWP (kg CO</a:t>
            </a:r>
            <a:r>
              <a:rPr lang="en-GB" altLang="es-ES" sz="3200" b="1" baseline="-25000" dirty="0" smtClean="0"/>
              <a:t>2</a:t>
            </a:r>
            <a:r>
              <a:rPr lang="en-GB" altLang="es-ES" sz="3200" b="1" dirty="0" smtClean="0"/>
              <a:t>-eq/unit</a:t>
            </a:r>
            <a:r>
              <a:rPr lang="en-GB" altLang="es-ES" b="1" dirty="0" smtClean="0"/>
              <a:t>)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3568" y="1628800"/>
            <a:ext cx="3833446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altLang="es-ES" sz="2400" dirty="0" err="1" smtClean="0"/>
              <a:t>Contribución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potencial</a:t>
            </a:r>
            <a:r>
              <a:rPr lang="en-GB" altLang="es-ES" sz="2400" dirty="0" smtClean="0"/>
              <a:t> al </a:t>
            </a:r>
            <a:r>
              <a:rPr lang="en-GB" altLang="es-ES" sz="2400" dirty="0" err="1" smtClean="0"/>
              <a:t>cambio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climático</a:t>
            </a:r>
            <a:endParaRPr lang="en-GB" altLang="es-ES" sz="2400" dirty="0" smtClean="0"/>
          </a:p>
          <a:p>
            <a:pPr marL="0" indent="0" eaLnBrk="1" hangingPunct="1"/>
            <a:r>
              <a:rPr lang="en-GB" altLang="es-ES" sz="2400" dirty="0" err="1" smtClean="0"/>
              <a:t>Emisión</a:t>
            </a:r>
            <a:r>
              <a:rPr lang="en-GB" altLang="es-ES" sz="2400" dirty="0" smtClean="0"/>
              <a:t> de los gases </a:t>
            </a:r>
            <a:r>
              <a:rPr lang="en-GB" altLang="es-ES" sz="2400" dirty="0" err="1" smtClean="0"/>
              <a:t>invernadero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como</a:t>
            </a:r>
            <a:r>
              <a:rPr lang="en-GB" altLang="es-ES" sz="2400" dirty="0" smtClean="0"/>
              <a:t> CO</a:t>
            </a:r>
            <a:r>
              <a:rPr lang="en-GB" altLang="es-ES" sz="2400" baseline="-25000" dirty="0" smtClean="0"/>
              <a:t>2</a:t>
            </a:r>
            <a:r>
              <a:rPr lang="en-GB" altLang="es-ES" sz="2400" dirty="0" smtClean="0"/>
              <a:t>, CH</a:t>
            </a:r>
            <a:r>
              <a:rPr lang="en-GB" altLang="es-ES" sz="2400" baseline="-25000" dirty="0" smtClean="0"/>
              <a:t>4</a:t>
            </a:r>
          </a:p>
          <a:p>
            <a:pPr marL="0" indent="0" eaLnBrk="1" hangingPunct="1"/>
            <a:r>
              <a:rPr lang="en-GB" altLang="es-ES" sz="2400" dirty="0" err="1" smtClean="0"/>
              <a:t>Absorción</a:t>
            </a:r>
            <a:r>
              <a:rPr lang="en-GB" altLang="es-ES" sz="2400" dirty="0" smtClean="0"/>
              <a:t> de </a:t>
            </a:r>
            <a:r>
              <a:rPr lang="en-GB" altLang="es-ES" sz="2400" dirty="0" err="1" smtClean="0"/>
              <a:t>radiación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por</a:t>
            </a:r>
            <a:r>
              <a:rPr lang="en-GB" altLang="es-ES" sz="2400" dirty="0" smtClean="0"/>
              <a:t> la </a:t>
            </a:r>
            <a:r>
              <a:rPr lang="en-GB" altLang="es-ES" sz="2400" dirty="0" err="1" smtClean="0"/>
              <a:t>atmósfera</a:t>
            </a:r>
            <a:endParaRPr lang="en-GB" altLang="es-ES" sz="2400" dirty="0" smtClean="0"/>
          </a:p>
          <a:p>
            <a:pPr marL="0" indent="0" eaLnBrk="1" hangingPunct="1"/>
            <a:r>
              <a:rPr lang="en-GB" altLang="es-ES" sz="2400" dirty="0" err="1" smtClean="0"/>
              <a:t>Aumento</a:t>
            </a:r>
            <a:r>
              <a:rPr lang="en-GB" altLang="es-ES" sz="2400" dirty="0" smtClean="0"/>
              <a:t> de </a:t>
            </a:r>
            <a:r>
              <a:rPr lang="en-GB" altLang="es-ES" sz="2400" dirty="0" err="1" smtClean="0"/>
              <a:t>temperatura</a:t>
            </a:r>
            <a:endParaRPr lang="en-GB" altLang="es-ES" sz="2400" dirty="0" smtClean="0"/>
          </a:p>
        </p:txBody>
      </p:sp>
      <p:pic>
        <p:nvPicPr>
          <p:cNvPr id="33796" name="Picture 8" descr="387168-4986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2" y="1988840"/>
            <a:ext cx="41851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9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ES" sz="3200" b="1" dirty="0" err="1" smtClean="0"/>
              <a:t>Huella</a:t>
            </a:r>
            <a:r>
              <a:rPr lang="en-GB" altLang="es-ES" sz="3200" b="1" dirty="0" smtClean="0"/>
              <a:t> de </a:t>
            </a:r>
            <a:r>
              <a:rPr lang="en-GB" altLang="es-ES" sz="3200" b="1" dirty="0" err="1" smtClean="0"/>
              <a:t>Carbono</a:t>
            </a:r>
            <a:r>
              <a:rPr lang="en-GB" altLang="es-ES" sz="3200" b="1" dirty="0" smtClean="0"/>
              <a:t> (kg CO</a:t>
            </a:r>
            <a:r>
              <a:rPr lang="en-GB" altLang="es-ES" sz="3200" b="1" baseline="-25000" dirty="0" smtClean="0"/>
              <a:t>2</a:t>
            </a:r>
            <a:r>
              <a:rPr lang="en-GB" altLang="es-ES" sz="3200" b="1" dirty="0" smtClean="0"/>
              <a:t>-eq/unit)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0216" y="3281364"/>
            <a:ext cx="4435634" cy="2363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altLang="es-ES" sz="2400" dirty="0" err="1" smtClean="0"/>
              <a:t>Cantidad</a:t>
            </a:r>
            <a:r>
              <a:rPr lang="en-GB" altLang="es-ES" sz="2400" dirty="0" smtClean="0"/>
              <a:t> total de gases </a:t>
            </a:r>
            <a:r>
              <a:rPr lang="en-GB" altLang="es-ES" sz="2400" dirty="0" err="1" smtClean="0"/>
              <a:t>invernadero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emitidos</a:t>
            </a:r>
            <a:endParaRPr lang="en-GB" altLang="es-ES" sz="2400" dirty="0" smtClean="0"/>
          </a:p>
          <a:p>
            <a:pPr marL="0" indent="0" eaLnBrk="1" hangingPunct="1"/>
            <a:r>
              <a:rPr lang="en-GB" altLang="es-ES" sz="2400" dirty="0" err="1" smtClean="0"/>
              <a:t>Directa</a:t>
            </a:r>
            <a:r>
              <a:rPr lang="en-GB" altLang="es-ES" sz="2400" dirty="0" smtClean="0"/>
              <a:t> e </a:t>
            </a:r>
            <a:r>
              <a:rPr lang="en-GB" altLang="es-ES" sz="2400" dirty="0" err="1" smtClean="0"/>
              <a:t>indirecto</a:t>
            </a:r>
            <a:endParaRPr lang="en-GB" altLang="es-ES" sz="2400" dirty="0" smtClean="0"/>
          </a:p>
          <a:p>
            <a:pPr marL="0" indent="0" eaLnBrk="1" hangingPunct="1"/>
            <a:r>
              <a:rPr lang="en-GB" altLang="es-ES" sz="2400" dirty="0" err="1" smtClean="0"/>
              <a:t>Expresados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en</a:t>
            </a:r>
            <a:r>
              <a:rPr lang="en-GB" altLang="es-ES" sz="2400" dirty="0" smtClean="0"/>
              <a:t> kg CO</a:t>
            </a:r>
            <a:r>
              <a:rPr lang="en-GB" altLang="es-ES" sz="2400" baseline="-25000" dirty="0" smtClean="0"/>
              <a:t>2 </a:t>
            </a:r>
            <a:r>
              <a:rPr lang="en-GB" altLang="es-ES" sz="2400" dirty="0" smtClean="0"/>
              <a:t>-</a:t>
            </a:r>
            <a:r>
              <a:rPr lang="en-GB" altLang="es-ES" sz="2400" dirty="0" err="1" smtClean="0"/>
              <a:t>equivalentes</a:t>
            </a:r>
            <a:endParaRPr lang="en-GB" altLang="es-ES" sz="2400" dirty="0" smtClean="0"/>
          </a:p>
        </p:txBody>
      </p:sp>
      <p:pic>
        <p:nvPicPr>
          <p:cNvPr id="34820" name="Picture 4" descr="carbon-emissions-2-450x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78" y="3281364"/>
            <a:ext cx="39565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arbon-footprint-tdg-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53" y="790576"/>
            <a:ext cx="263769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3568" y="1531938"/>
            <a:ext cx="3656134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r>
              <a:rPr lang="de-CH" altLang="es-ES" sz="2000" b="1" dirty="0">
                <a:latin typeface="Arial" pitchFamily="34" charset="0"/>
              </a:rPr>
              <a:t>GWP es la catergoría correspondiente en el LCA</a:t>
            </a:r>
          </a:p>
        </p:txBody>
      </p:sp>
      <p:pic>
        <p:nvPicPr>
          <p:cNvPr id="34823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53988"/>
            <a:ext cx="8453717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s-ES" sz="3200" b="1" dirty="0" err="1" smtClean="0"/>
              <a:t>Potencial</a:t>
            </a:r>
            <a:r>
              <a:rPr lang="en-GB" altLang="es-ES" sz="3200" b="1" dirty="0" smtClean="0"/>
              <a:t> de </a:t>
            </a:r>
            <a:r>
              <a:rPr lang="en-GB" altLang="es-ES" sz="3200" b="1" dirty="0" err="1" smtClean="0"/>
              <a:t>Creacción</a:t>
            </a:r>
            <a:r>
              <a:rPr lang="en-GB" altLang="es-ES" sz="3200" b="1" dirty="0" smtClean="0"/>
              <a:t> de </a:t>
            </a:r>
            <a:r>
              <a:rPr lang="en-GB" altLang="es-ES" sz="3200" b="1" dirty="0" err="1" smtClean="0"/>
              <a:t>Ozono</a:t>
            </a:r>
            <a:r>
              <a:rPr lang="en-GB" altLang="es-ES" sz="3200" b="1" dirty="0" smtClean="0"/>
              <a:t> </a:t>
            </a:r>
            <a:r>
              <a:rPr lang="en-GB" altLang="es-ES" sz="3200" b="1" dirty="0" err="1" smtClean="0"/>
              <a:t>Fotoquímico</a:t>
            </a:r>
            <a:r>
              <a:rPr lang="en-GB" altLang="es-ES" sz="3200" b="1" dirty="0" smtClean="0"/>
              <a:t/>
            </a:r>
            <a:br>
              <a:rPr lang="en-GB" altLang="es-ES" sz="3200" b="1" dirty="0" smtClean="0"/>
            </a:br>
            <a:r>
              <a:rPr lang="en-GB" altLang="es-ES" sz="3200" b="1" dirty="0" smtClean="0"/>
              <a:t>POCP (kg C</a:t>
            </a:r>
            <a:r>
              <a:rPr lang="en-GB" altLang="es-ES" sz="3200" b="1" baseline="-25000" dirty="0" smtClean="0"/>
              <a:t>2</a:t>
            </a:r>
            <a:r>
              <a:rPr lang="en-GB" altLang="es-ES" sz="3200" b="1" dirty="0" smtClean="0"/>
              <a:t>H</a:t>
            </a:r>
            <a:r>
              <a:rPr lang="en-GB" altLang="es-ES" sz="3200" b="1" baseline="-25000" dirty="0" smtClean="0"/>
              <a:t>4</a:t>
            </a:r>
            <a:r>
              <a:rPr lang="en-GB" altLang="es-ES" sz="3200" b="1" dirty="0" smtClean="0"/>
              <a:t>-eq/unit)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39343" y="1772816"/>
            <a:ext cx="3833446" cy="412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s-ES" altLang="es-ES" sz="2400" dirty="0" smtClean="0"/>
              <a:t>Niebla contaminante de verano</a:t>
            </a:r>
          </a:p>
          <a:p>
            <a:pPr marL="0" indent="0" eaLnBrk="1" hangingPunct="1"/>
            <a:r>
              <a:rPr lang="es-ES" altLang="es-ES" sz="2400" dirty="0" smtClean="0"/>
              <a:t>Compuestos químicos reactivos</a:t>
            </a:r>
          </a:p>
          <a:p>
            <a:pPr marL="0" indent="0" eaLnBrk="1" hangingPunct="1"/>
            <a:r>
              <a:rPr lang="es-ES" altLang="es-ES" sz="2400" dirty="0" smtClean="0"/>
              <a:t>Ozono</a:t>
            </a:r>
          </a:p>
          <a:p>
            <a:pPr marL="0" indent="0" eaLnBrk="1" hangingPunct="1"/>
            <a:r>
              <a:rPr lang="es-ES" altLang="es-ES" sz="2400" dirty="0" smtClean="0"/>
              <a:t>Acción de la luz del sol en los VOC, </a:t>
            </a:r>
            <a:r>
              <a:rPr lang="es-ES" altLang="es-ES" sz="2400" dirty="0" err="1" smtClean="0"/>
              <a:t>NO</a:t>
            </a:r>
            <a:r>
              <a:rPr lang="es-ES" altLang="es-ES" sz="2400" baseline="-25000" dirty="0" err="1" smtClean="0"/>
              <a:t>x</a:t>
            </a:r>
            <a:endParaRPr lang="es-ES" altLang="es-ES" sz="2400" baseline="-25000" dirty="0" smtClean="0"/>
          </a:p>
        </p:txBody>
      </p:sp>
      <p:pic>
        <p:nvPicPr>
          <p:cNvPr id="35844" name="Picture 7" descr="133663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3019" r="2754" b="1706"/>
          <a:stretch/>
        </p:blipFill>
        <p:spPr bwMode="auto">
          <a:xfrm>
            <a:off x="4472789" y="1772816"/>
            <a:ext cx="438692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0" y="6202363"/>
            <a:ext cx="1302726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S0605I0YahoNoRtSVJ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YxcqmkcS8DmmM78bdBV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vfKJz2yaxtIAfRTCkHb"/>
</p:tagLst>
</file>

<file path=ppt/theme/theme1.xml><?xml version="1.0" encoding="utf-8"?>
<a:theme xmlns:a="http://schemas.openxmlformats.org/drawingml/2006/main" name="PowerPoint_Template_Office2010_070313">
  <a:themeElements>
    <a:clrScheme name="SIKA">
      <a:dk1>
        <a:sysClr val="windowText" lastClr="000000"/>
      </a:dk1>
      <a:lt1>
        <a:sysClr val="window" lastClr="FFFFFF"/>
      </a:lt1>
      <a:dk2>
        <a:srgbClr val="EF2026"/>
      </a:dk2>
      <a:lt2>
        <a:srgbClr val="FFC313"/>
      </a:lt2>
      <a:accent1>
        <a:srgbClr val="5F5F5F"/>
      </a:accent1>
      <a:accent2>
        <a:srgbClr val="8F8F8F"/>
      </a:accent2>
      <a:accent3>
        <a:srgbClr val="DADAD9"/>
      </a:accent3>
      <a:accent4>
        <a:srgbClr val="FFC313"/>
      </a:accent4>
      <a:accent5>
        <a:srgbClr val="9BCF76"/>
      </a:accent5>
      <a:accent6>
        <a:srgbClr val="82BBD2"/>
      </a:accent6>
      <a:hlink>
        <a:srgbClr val="80008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PowerPoint_Template_Office2010_070313</Template>
  <TotalTime>732</TotalTime>
  <Words>1572</Words>
  <Application>Microsoft Office PowerPoint</Application>
  <PresentationFormat>Presentación en pantalla (4:3)</PresentationFormat>
  <Paragraphs>385</Paragraphs>
  <Slides>65</Slides>
  <Notes>16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7" baseType="lpstr">
      <vt:lpstr>PowerPoint_Template_Office2010_070313</vt:lpstr>
      <vt:lpstr>Acrobat Document</vt:lpstr>
      <vt:lpstr>Pavimentos deportivos  </vt:lpstr>
      <vt:lpstr>contenIDO</vt:lpstr>
      <vt:lpstr>1. ¿qué es la sostenibilidad? ¿Cómo se mide?</vt:lpstr>
      <vt:lpstr>Presentación de PowerPoint</vt:lpstr>
      <vt:lpstr>El LCA de Sika</vt:lpstr>
      <vt:lpstr>1.2 FACTORES QUE INFLUYEN EN LOS PAVIMENTOS  Demanda Acumulada de Energía CED (MJ/unit)</vt:lpstr>
      <vt:lpstr>Potencial de Calentamiento Atmosférico GWP (kg CO2-eq/unit)</vt:lpstr>
      <vt:lpstr>Huella de Carbono (kg CO2-eq/unit)</vt:lpstr>
      <vt:lpstr>Potencial de Creacción de Ozono Fotoquímico POCP (kg C2H4-eq/unit)</vt:lpstr>
      <vt:lpstr>RESULTADOS DE LOS SISTEMAS ANALIZADOS</vt:lpstr>
      <vt:lpstr>RESULTADOS DE LOS SISTEMAS ANALIZADOS</vt:lpstr>
      <vt:lpstr>RESULTADOS DE LOS SISTEMAS ANALIZADOS</vt:lpstr>
      <vt:lpstr>RESULTADOS DE LOS SISTEMAS ANALIZADOS(GWP)</vt:lpstr>
      <vt:lpstr>CONCLUSIONES SEGUN RESULTADOS DE LOS SISTEMAS ANALIZADOS</vt:lpstr>
      <vt:lpstr>SOSTENIBILIDAD EN PAVIMENTOS</vt:lpstr>
      <vt:lpstr>2. Consideraciones para la correcta elección de un pavimento deportivo</vt:lpstr>
      <vt:lpstr>Factores a tener en cuenta a la hora de elegir</vt:lpstr>
      <vt:lpstr>GENERALIDADES </vt:lpstr>
      <vt:lpstr>Continuación generalidades</vt:lpstr>
      <vt:lpstr>normativa vigente y certificación de pavimentos</vt:lpstr>
      <vt:lpstr>Presentación de PowerPoint</vt:lpstr>
      <vt:lpstr>Presentación de PowerPoint</vt:lpstr>
      <vt:lpstr>Presentación de PowerPoint</vt:lpstr>
      <vt:lpstr>Presentación de PowerPoint</vt:lpstr>
      <vt:lpstr>Certificados disponibles</vt:lpstr>
      <vt:lpstr>2.1. Tipos de pavimentos deportivos</vt:lpstr>
      <vt:lpstr>Presentación de PowerPoint</vt:lpstr>
      <vt:lpstr>Productos y sistemas</vt:lpstr>
      <vt:lpstr>Presentación de PowerPoint</vt:lpstr>
      <vt:lpstr>Presentación de PowerPoint</vt:lpstr>
      <vt:lpstr>Sikafloor Sportline Sobre Asfalto</vt:lpstr>
      <vt:lpstr>Sikafloor Sportline para Carriles Bici</vt:lpstr>
      <vt:lpstr>Sikafloor Techline sobre hormigón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Instalación, mantenimiento y reparación de los suelos deportivos continuos (poliuretanos y acrílicos)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Sika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Ángel González Lucas</dc:creator>
  <cp:lastModifiedBy>Maria Miranda Sanchez</cp:lastModifiedBy>
  <cp:revision>84</cp:revision>
  <cp:lastPrinted>2014-04-21T07:15:52Z</cp:lastPrinted>
  <dcterms:created xsi:type="dcterms:W3CDTF">2013-03-08T16:04:36Z</dcterms:created>
  <dcterms:modified xsi:type="dcterms:W3CDTF">2016-05-06T06:37:01Z</dcterms:modified>
</cp:coreProperties>
</file>